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9" r:id="rId2"/>
    <p:sldId id="366" r:id="rId3"/>
    <p:sldId id="336" r:id="rId4"/>
    <p:sldId id="356" r:id="rId5"/>
    <p:sldId id="335" r:id="rId6"/>
    <p:sldId id="353" r:id="rId7"/>
    <p:sldId id="355" r:id="rId8"/>
    <p:sldId id="358" r:id="rId9"/>
    <p:sldId id="379" r:id="rId10"/>
    <p:sldId id="360" r:id="rId11"/>
    <p:sldId id="354" r:id="rId12"/>
    <p:sldId id="357" r:id="rId13"/>
    <p:sldId id="361" r:id="rId14"/>
    <p:sldId id="362" r:id="rId15"/>
    <p:sldId id="367" r:id="rId16"/>
    <p:sldId id="329" r:id="rId17"/>
    <p:sldId id="333" r:id="rId18"/>
    <p:sldId id="323" r:id="rId19"/>
    <p:sldId id="325" r:id="rId20"/>
    <p:sldId id="334" r:id="rId21"/>
    <p:sldId id="327" r:id="rId22"/>
    <p:sldId id="330" r:id="rId23"/>
    <p:sldId id="328" r:id="rId24"/>
    <p:sldId id="331" r:id="rId25"/>
    <p:sldId id="350" r:id="rId26"/>
    <p:sldId id="363" r:id="rId27"/>
    <p:sldId id="369" r:id="rId28"/>
    <p:sldId id="378" r:id="rId29"/>
    <p:sldId id="370" r:id="rId30"/>
    <p:sldId id="368" r:id="rId31"/>
    <p:sldId id="371" r:id="rId32"/>
    <p:sldId id="319" r:id="rId33"/>
    <p:sldId id="344" r:id="rId34"/>
    <p:sldId id="372" r:id="rId35"/>
    <p:sldId id="373" r:id="rId36"/>
    <p:sldId id="365" r:id="rId37"/>
    <p:sldId id="375" r:id="rId38"/>
    <p:sldId id="376" r:id="rId39"/>
    <p:sldId id="377" r:id="rId40"/>
    <p:sldId id="374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3" autoAdjust="0"/>
    <p:restoredTop sz="82353" autoAdjust="0"/>
  </p:normalViewPr>
  <p:slideViewPr>
    <p:cSldViewPr snapToGrid="0">
      <p:cViewPr varScale="1">
        <p:scale>
          <a:sx n="96" d="100"/>
          <a:sy n="96" d="100"/>
        </p:scale>
        <p:origin x="1362" y="60"/>
      </p:cViewPr>
      <p:guideLst/>
    </p:cSldViewPr>
  </p:slideViewPr>
  <p:notesTextViewPr>
    <p:cViewPr>
      <p:scale>
        <a:sx n="125" d="100"/>
        <a:sy n="125" d="100"/>
      </p:scale>
      <p:origin x="0" y="-30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実装</a:t>
            </a:r>
            <a:r>
              <a:rPr kumimoji="1" lang="en-US" altLang="ja-JP" dirty="0" err="1" smtClean="0"/>
              <a:t>todo</a:t>
            </a: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Nonlinearfilters.py</a:t>
            </a:r>
          </a:p>
          <a:p>
            <a:r>
              <a:rPr kumimoji="1" lang="en-US" altLang="ja-JP" dirty="0" err="1" smtClean="0"/>
              <a:t>frequencyfiltering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cos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sz="1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1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18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000" i="1" dirty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r>
                  <a:rPr lang="ja-JP" altLang="en-US" sz="1000" i="1" dirty="0" smtClean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en-US" altLang="ja-JP" sz="1000" i="1" dirty="0" smtClean="0">
                  <a:latin typeface="Cambria Math" panose="02040503050406030204" pitchFamily="18" charset="0"/>
                </a:endParaRPr>
              </a:p>
              <a:p>
                <a:endParaRPr lang="pt-BR" altLang="ja-JP" sz="100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54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先と比べてマイナス部分が生まれている．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複素数でない表現では何でマイナス部分の項はいないんだっけ？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604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dirty="0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25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このかたちをよく見ると，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f(t)</a:t>
            </a:r>
            <a:r>
              <a:rPr kumimoji="1" lang="ja-JP" altLang="en-US" dirty="0" smtClean="0"/>
              <a:t>を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倍すると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F(ω)</a:t>
            </a:r>
            <a:r>
              <a:rPr kumimoji="1" lang="ja-JP" altLang="en-US" dirty="0" smtClean="0"/>
              <a:t>も 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倍される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形になっている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f(t)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af</a:t>
            </a:r>
            <a:r>
              <a:rPr kumimoji="1" lang="en-US" altLang="ja-JP" dirty="0" smtClean="0">
                <a:sym typeface="Wingdings" panose="05000000000000000000" pitchFamily="2" charset="2"/>
              </a:rPr>
              <a:t>(t)</a:t>
            </a:r>
          </a:p>
          <a:p>
            <a:r>
              <a:rPr kumimoji="1" lang="ja-JP" altLang="en-US" dirty="0" smtClean="0">
                <a:sym typeface="Wingdings" panose="05000000000000000000" pitchFamily="2" charset="2"/>
              </a:rPr>
              <a:t>とすると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kumimoji="1" lang="en-US" altLang="ja-JP" dirty="0" smtClean="0"/>
              <a:t>F(ω)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 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a</a:t>
            </a:r>
            <a:r>
              <a:rPr kumimoji="1" lang="en-US" altLang="ja-JP" dirty="0" err="1" smtClean="0"/>
              <a:t>F</a:t>
            </a:r>
            <a:r>
              <a:rPr kumimoji="1" lang="en-US" altLang="ja-JP" dirty="0" smtClean="0"/>
              <a:t>(ω)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逆フーリエ変換のみに　</a:t>
            </a:r>
            <a:r>
              <a:rPr kumimoji="1" lang="en-US" altLang="ja-JP" dirty="0" smtClean="0"/>
              <a:t>½π</a:t>
            </a:r>
            <a:r>
              <a:rPr kumimoji="1" lang="ja-JP" altLang="en-US" smtClean="0"/>
              <a:t>があるのが気持ち悪い人は違う定義を行っている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64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05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r>
                  <a:rPr kumimoji="1" lang="ja-JP" altLang="en-US" sz="1200" dirty="0" smtClean="0"/>
                  <a:t>半分より右に行くと逆に低周波になる </a:t>
                </a:r>
                <a:r>
                  <a:rPr kumimoji="1" lang="en-US" altLang="ja-JP" sz="1200" dirty="0" smtClean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kumimoji="1" lang="en-US" altLang="ja-JP" sz="1200" dirty="0" smtClean="0">
                    <a:sym typeface="Wingdings" panose="05000000000000000000" pitchFamily="2" charset="2"/>
                  </a:rPr>
                  <a:t>『</a:t>
                </a:r>
                <a:r>
                  <a:rPr kumimoji="1" lang="ja-JP" altLang="en-US" sz="1200" dirty="0" smtClean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kumimoji="1" lang="en-US" altLang="ja-JP" sz="1200" dirty="0" smtClean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kumimoji="1" lang="ja-JP" altLang="en-US" sz="1200" dirty="0" smtClean="0">
                    <a:sym typeface="Wingdings" panose="05000000000000000000" pitchFamily="2" charset="2"/>
                  </a:rPr>
                  <a:t>という説明が分かりやすいかも</a:t>
                </a:r>
                <a:endParaRPr kumimoji="1" lang="en-US" altLang="ja-JP" sz="1200" dirty="0" smtClean="0">
                  <a:sym typeface="Wingdings" panose="05000000000000000000" pitchFamily="2" charset="2"/>
                </a:endParaRPr>
              </a:p>
              <a:p>
                <a:endParaRPr kumimoji="1" lang="en-US" altLang="ja-JP" sz="1200" dirty="0" smtClean="0">
                  <a:sym typeface="Wingdings" panose="05000000000000000000" pitchFamily="2" charset="2"/>
                </a:endParaRPr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1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2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200" i="1">
                            <a:latin typeface="Cambria Math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05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2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i="1" smtClean="0">
                        <a:latin typeface="Cambria Math"/>
                      </a:rPr>
                      <m:t>2</m:t>
                    </m:r>
                    <m:r>
                      <a:rPr lang="en-US" altLang="ja-JP" sz="1200" i="1" smtClean="0">
                        <a:latin typeface="Cambria Math"/>
                      </a:rPr>
                      <m:t>𝜋</m:t>
                    </m:r>
                    <m:r>
                      <a:rPr lang="en-US" altLang="ja-JP" sz="1200" i="1" smtClean="0">
                        <a:latin typeface="Cambria Math"/>
                      </a:rPr>
                      <m:t>𝑙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i="1" smtClean="0">
                        <a:latin typeface="Cambria Math"/>
                      </a:rPr>
                      <m:t>2</m:t>
                    </m:r>
                    <m:r>
                      <a:rPr lang="en-US" altLang="ja-JP" sz="1200" i="1" smtClean="0">
                        <a:latin typeface="Cambria Math"/>
                      </a:rPr>
                      <m:t>𝜋</m:t>
                    </m:r>
                    <m:r>
                      <a:rPr lang="en-US" altLang="ja-JP" sz="1200" i="1" smtClean="0">
                        <a:latin typeface="Cambria Math"/>
                      </a:rPr>
                      <m:t>𝑙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  <m:r>
                          <a:rPr lang="en-US" altLang="ja-JP" sz="1200" i="1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</a:t>
                </a:r>
                <a:r>
                  <a:rPr kumimoji="1" lang="ja-JP" altLang="en-US" sz="1200" dirty="0" smtClean="0"/>
                  <a:t>表す</a:t>
                </a:r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endParaRPr kumimoji="1"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(𝑁−1)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kumimoji="1" lang="en-US" altLang="ja-JP" sz="1200" dirty="0" smtClean="0"/>
                  <a:t> </a:t>
                </a:r>
              </a:p>
              <a:p>
                <a:r>
                  <a:rPr kumimoji="1" lang="ja-JP" altLang="en-US" sz="1200" dirty="0" smtClean="0"/>
                  <a:t>位相について↑の変形が成り立つので、</a:t>
                </a:r>
                <a:r>
                  <a:rPr kumimoji="1" lang="en-US" altLang="ja-JP" sz="1200" dirty="0" smtClean="0"/>
                  <a:t>k=1</a:t>
                </a:r>
                <a:r>
                  <a:rPr kumimoji="1" lang="ja-JP" altLang="en-US" sz="1200" dirty="0" smtClean="0"/>
                  <a:t>と</a:t>
                </a:r>
                <a:r>
                  <a:rPr kumimoji="1" lang="en-US" altLang="ja-JP" sz="1200" dirty="0" smtClean="0"/>
                  <a:t>k=N-1</a:t>
                </a:r>
                <a:r>
                  <a:rPr kumimoji="1" lang="ja-JP" altLang="en-US" sz="1200" dirty="0" smtClean="0"/>
                  <a:t>は位相が逆転しているだけ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 (𝑁−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)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ja-JP" sz="1200" i="0" smtClean="0">
                    <a:latin typeface="Cambria Math"/>
                  </a:rPr>
                  <a:t>2𝜋𝑙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=−</a:t>
                </a:r>
                <a:r>
                  <a:rPr lang="en-US" altLang="ja-JP" sz="1200" i="0">
                    <a:latin typeface="Cambria Math"/>
                  </a:rPr>
                  <a:t>2𝜋𝑙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𝑁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 𝑘</a:t>
                </a:r>
                <a:r>
                  <a:rPr kumimoji="1" lang="en-US" altLang="ja-JP" sz="1200" dirty="0" smtClean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N=5, 0, 1~4, 2~3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N=6, 0, 1~5, 2~4, 3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20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dirty="0" smtClean="0"/>
                  <a:t> </a:t>
                </a:r>
                <a:endParaRPr kumimoji="1" lang="en-US" altLang="ja-JP" sz="1200" dirty="0" smtClean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86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K=16</a:t>
            </a:r>
            <a:r>
              <a:rPr kumimoji="1" lang="ja-JP" altLang="en-US" sz="1200" dirty="0" smtClean="0"/>
              <a:t>だと位相は、 </a:t>
            </a:r>
            <a:r>
              <a:rPr kumimoji="1" lang="en-US" altLang="ja-JP" sz="1200" dirty="0" smtClean="0"/>
              <a:t>2πy16/32 = πy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 smtClean="0"/>
              <a:t>Sin(πx) </a:t>
            </a:r>
            <a:r>
              <a:rPr kumimoji="1" lang="ja-JP" altLang="en-US" sz="1200" dirty="0" smtClean="0"/>
              <a:t>は、</a:t>
            </a:r>
            <a:r>
              <a:rPr kumimoji="1" lang="en-US" altLang="ja-JP" sz="1200" dirty="0" smtClean="0"/>
              <a:t>x</a:t>
            </a:r>
            <a:r>
              <a:rPr kumimoji="1" lang="ja-JP" altLang="en-US" sz="1200" dirty="0" smtClean="0"/>
              <a:t>が</a:t>
            </a:r>
            <a:r>
              <a:rPr kumimoji="1" lang="en-US" altLang="ja-JP" sz="1200" dirty="0" smtClean="0"/>
              <a:t>0,1,2,3,4,5…31</a:t>
            </a:r>
            <a:r>
              <a:rPr kumimoji="1" lang="ja-JP" altLang="en-US" sz="1200" dirty="0" smtClean="0"/>
              <a:t>と動くとき、</a:t>
            </a:r>
            <a:r>
              <a:rPr kumimoji="1" lang="en-US" altLang="ja-JP" sz="1200" dirty="0" smtClean="0"/>
              <a:t>16</a:t>
            </a:r>
            <a:r>
              <a:rPr kumimoji="1" lang="ja-JP" altLang="en-US" sz="1200" dirty="0" smtClean="0"/>
              <a:t>回回転する、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ただ、毎回 </a:t>
            </a:r>
            <a:r>
              <a:rPr kumimoji="1" lang="en-US" altLang="ja-JP" sz="1200" dirty="0" smtClean="0"/>
              <a:t>sin xπ = 0</a:t>
            </a:r>
            <a:r>
              <a:rPr kumimoji="1" lang="ja-JP" altLang="en-US" sz="1200" dirty="0" smtClean="0"/>
              <a:t>になるので波がちょうど見えなくなる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でも</a:t>
            </a:r>
            <a:r>
              <a:rPr kumimoji="1" lang="en-US" altLang="ja-JP" sz="1200" dirty="0" smtClean="0"/>
              <a:t>y = 1</a:t>
            </a:r>
            <a:r>
              <a:rPr kumimoji="1" lang="ja-JP" altLang="en-US" sz="1200" dirty="0" smtClean="0"/>
              <a:t>などと</a:t>
            </a:r>
            <a:r>
              <a:rPr kumimoji="1" lang="en-US" altLang="ja-JP" sz="1200" dirty="0" smtClean="0"/>
              <a:t>y</a:t>
            </a:r>
            <a:r>
              <a:rPr kumimoji="1" lang="ja-JP" altLang="en-US" sz="1200" dirty="0" smtClean="0"/>
              <a:t>方向に少しでも波ができるとこの高周波が見える．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一回に回る角度が大きくなると，小さい角度で逆に回っているのとおんなじ！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 smtClean="0"/>
              <a:t>これが右とか上のほうで低周波が観測できる原因</a:t>
            </a:r>
            <a:endParaRPr kumimoji="1"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68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変換結果は周期を持つ数列なのでこのような移動ができる</a:t>
            </a: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10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37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200" i="1">
                            <a:latin typeface="Cambria Math"/>
                          </a:rPr>
                          <m:t>2</m:t>
                        </m:r>
                        <m:r>
                          <a:rPr lang="en-US" altLang="ja-JP" sz="12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2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2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2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3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341.png"/><Relationship Id="rId4" Type="http://schemas.openxmlformats.org/officeDocument/2006/relationships/image" Target="../media/image3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58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0.png"/><Relationship Id="rId4" Type="http://schemas.openxmlformats.org/officeDocument/2006/relationships/image" Target="../media/image5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0" Type="http://schemas.openxmlformats.org/officeDocument/2006/relationships/image" Target="../media/image4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0.png"/><Relationship Id="rId7" Type="http://schemas.openxmlformats.org/officeDocument/2006/relationships/image" Target="../media/image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.png"/><Relationship Id="rId4" Type="http://schemas.openxmlformats.org/officeDocument/2006/relationships/image" Target="../media/image1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9.png"/><Relationship Id="rId18" Type="http://schemas.openxmlformats.org/officeDocument/2006/relationships/image" Target="../media/image70.png"/><Relationship Id="rId26" Type="http://schemas.openxmlformats.org/officeDocument/2006/relationships/image" Target="../media/image21.png"/><Relationship Id="rId39" Type="http://schemas.openxmlformats.org/officeDocument/2006/relationships/image" Target="../media/image90.png"/><Relationship Id="rId3" Type="http://schemas.openxmlformats.org/officeDocument/2006/relationships/image" Target="../media/image10.png"/><Relationship Id="rId21" Type="http://schemas.openxmlformats.org/officeDocument/2006/relationships/image" Target="../media/image18.png"/><Relationship Id="rId34" Type="http://schemas.openxmlformats.org/officeDocument/2006/relationships/image" Target="../media/image85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55.png"/><Relationship Id="rId17" Type="http://schemas.openxmlformats.org/officeDocument/2006/relationships/image" Target="../media/image64.png"/><Relationship Id="rId25" Type="http://schemas.openxmlformats.org/officeDocument/2006/relationships/image" Target="../media/image78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png"/><Relationship Id="rId20" Type="http://schemas.openxmlformats.org/officeDocument/2006/relationships/image" Target="../media/image15.png"/><Relationship Id="rId29" Type="http://schemas.openxmlformats.org/officeDocument/2006/relationships/image" Target="../media/image80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3.png"/><Relationship Id="rId24" Type="http://schemas.openxmlformats.org/officeDocument/2006/relationships/image" Target="../media/image77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100.png"/><Relationship Id="rId5" Type="http://schemas.openxmlformats.org/officeDocument/2006/relationships/image" Target="../media/image71.png"/><Relationship Id="rId15" Type="http://schemas.openxmlformats.org/officeDocument/2006/relationships/image" Target="../media/image16.png"/><Relationship Id="rId23" Type="http://schemas.openxmlformats.org/officeDocument/2006/relationships/image" Target="../media/image76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12.png"/><Relationship Id="rId19" Type="http://schemas.openxmlformats.org/officeDocument/2006/relationships/image" Target="../media/image75.png"/><Relationship Id="rId31" Type="http://schemas.openxmlformats.org/officeDocument/2006/relationships/image" Target="../media/image82.png"/><Relationship Id="rId44" Type="http://schemas.openxmlformats.org/officeDocument/2006/relationships/image" Target="../media/image99.png"/><Relationship Id="rId4" Type="http://schemas.openxmlformats.org/officeDocument/2006/relationships/image" Target="../media/image45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8.png"/><Relationship Id="rId48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912801" y="119938"/>
            <a:ext cx="2142638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FourieSound.py</a:t>
            </a:r>
            <a:endParaRPr lang="ja-JP" altLang="en-US" sz="2400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周波数フィルタリング（音）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 smtClean="0"/>
              <a:t>Itunes</a:t>
            </a:r>
            <a:r>
              <a:rPr lang="ja-JP" altLang="en-US" dirty="0" smtClean="0"/>
              <a:t>のイコライザ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65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35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994418" y="184341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6685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9410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607917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560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08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46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79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034338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448282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22584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483294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790424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961971" y="6179235"/>
            <a:ext cx="2230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本当はもっと小さい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140946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まとめ：音・画像のフーリエ変換の概要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/>
          <a:lstStyle/>
          <a:p>
            <a:r>
              <a:rPr kumimoji="1" lang="ja-JP" altLang="en-US" dirty="0" smtClean="0"/>
              <a:t>フーリエ変換は，横軸時間の関数を横軸周波数の関数に変換する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逆フーリエ変換も</a:t>
            </a:r>
            <a:r>
              <a:rPr lang="ja-JP" altLang="en-US" dirty="0"/>
              <a:t>定義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次元フーリエ変換は画像へ適用できる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周波数空間でフィルタ処理すると，周波数に特化した信号処理が可能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44" y="3651552"/>
            <a:ext cx="4664098" cy="300217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フーリエ変換の概要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フーリエ級数展開とフーリエ変換</a:t>
            </a:r>
            <a:endParaRPr lang="en-US" altLang="ja-JP" b="1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離散フーリエ変換とその性質</a:t>
            </a:r>
            <a:endParaRPr kumimoji="1" lang="en-US" altLang="ja-JP" dirty="0" smtClean="0"/>
          </a:p>
          <a:p>
            <a:r>
              <a:rPr lang="ja-JP" altLang="en-US" dirty="0" smtClean="0"/>
              <a:t>周波数フィルタ</a:t>
            </a:r>
            <a:r>
              <a:rPr lang="ja-JP" altLang="en-US" dirty="0"/>
              <a:t>リング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25574" y="5574556"/>
            <a:ext cx="92128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証明と導出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は（少しだけしか）扱いません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．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詳しく知りたい人は「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金谷先生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」を強くお勧めします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．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5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オイラーの式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 smtClean="0"/>
                  <a:t> 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ガウス平面における単位円に乗る</a:t>
                </a:r>
                <a:endParaRPr lang="en-US" altLang="ja-JP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 rotWithShape="0">
                <a:blip r:embed="rId2"/>
                <a:stretch>
                  <a:fillRect t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 err="1" smtClean="0"/>
                  <a:t>れは</a:t>
                </a:r>
                <a:r>
                  <a:rPr lang="ja-JP" altLang="en-US" sz="2000" dirty="0" smtClean="0"/>
                  <a:t>もうこういう表記法だと思って覚えてください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  <a:blipFill rotWithShape="0">
                <a:blip r:embed="rId5"/>
                <a:stretch>
                  <a:fillRect l="-71" t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5116914" cy="642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0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</a:rPr>
                  <a:t>　</a:t>
                </a:r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</a:rPr>
                  <a:t>　</a:t>
                </a:r>
                <a:endParaRPr lang="en-US" altLang="ja-JP" sz="2000" dirty="0">
                  <a:latin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5116914" cy="6423938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 rotWithShape="0"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 rotWithShape="0"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 smtClean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フーリエ変換の概要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dirty="0" smtClean="0"/>
              <a:t>フーリエ級数展開とフーリエ変換</a:t>
            </a:r>
            <a:endParaRPr lang="en-US" altLang="ja-JP" dirty="0" smtClean="0"/>
          </a:p>
          <a:p>
            <a:r>
              <a:rPr kumimoji="1" lang="ja-JP" altLang="en-US" dirty="0" smtClean="0"/>
              <a:t>離散フーリエ変換とその性質</a:t>
            </a:r>
            <a:endParaRPr kumimoji="1" lang="en-US" altLang="ja-JP" dirty="0" smtClean="0"/>
          </a:p>
          <a:p>
            <a:r>
              <a:rPr lang="ja-JP" altLang="en-US" dirty="0" smtClean="0"/>
              <a:t>周波数フィルタ</a:t>
            </a:r>
            <a:r>
              <a:rPr lang="ja-JP" altLang="en-US" dirty="0"/>
              <a:t>リング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における位置は同じなので、周期性は保たれていることに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注意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 rotWithShape="0">
                <a:blip r:embed="rId7"/>
                <a:stretch>
                  <a:fillRect l="-437" t="-1554" b="-36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3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2800" dirty="0" smtClean="0"/>
              <a:t>(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複素数表記</a:t>
            </a:r>
            <a:r>
              <a:rPr kumimoji="1" lang="en-US" altLang="ja-JP" sz="28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02" t="-4192" r="-301" b="-95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87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フーリエ級数</a:t>
            </a:r>
            <a:r>
              <a:rPr lang="en-US" altLang="ja-JP" dirty="0"/>
              <a:t>(</a:t>
            </a:r>
            <a:r>
              <a:rPr lang="ja-JP" altLang="en-US" dirty="0"/>
              <a:t>複素数表記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 smtClean="0"/>
                  <a:t> 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この正弦波は何なのか？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 rotWithShape="0"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94928" y="50030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青が時間軸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594928" y="38600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が実軸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94928" y="44315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緑が虚軸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https://www.youtube.com/watch?v=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YjEkBjDhbr4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83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4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複素数の掛け算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は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とすると、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となる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つまり，</a:t>
                </a: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を掛けるというのは、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に対し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位相を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ずらして</a:t>
                </a:r>
                <a:r>
                  <a:rPr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倍する操作だといえる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  <a:blipFill rotWithShape="0">
                <a:blip r:embed="rId5"/>
                <a:stretch>
                  <a:fillRect l="-2018" t="-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4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5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03" b="17300"/>
          <a:stretch/>
        </p:blipFill>
        <p:spPr>
          <a:xfrm>
            <a:off x="5181599" y="1761094"/>
            <a:ext cx="6679341" cy="41444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2078" y="6120884"/>
            <a:ext cx="790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の後半参照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FourieViz.pde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processing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で実行してみてください。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9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 smtClean="0"/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blipFill rotWithShape="0">
                <a:blip r:embed="rId2"/>
                <a:stretch>
                  <a:fillRect b="-78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フーリエ級数展開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 smtClean="0"/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/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  <a:blipFill rotWithShape="0">
                <a:blip r:embed="rId3"/>
                <a:stretch>
                  <a:fillRect l="-956" t="-94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2877751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: </a:t>
            </a:r>
            <a:r>
              <a:rPr lang="ja-JP" altLang="en-US" dirty="0" smtClean="0"/>
              <a:t>周期</a:t>
            </a:r>
            <a:r>
              <a:rPr lang="en-US" altLang="ja-JP" dirty="0" smtClean="0"/>
              <a:t>T</a:t>
            </a:r>
            <a:r>
              <a:rPr lang="ja-JP" altLang="en-US" dirty="0" smtClean="0"/>
              <a:t>を持つ関数は正弦波の重ね合せで表現可</a:t>
            </a:r>
            <a:r>
              <a:rPr lang="en-US" altLang="ja-JP" dirty="0" smtClean="0"/>
              <a:t> </a:t>
            </a:r>
            <a:endParaRPr lang="ja-JP" altLang="en-US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3327918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 smtClean="0"/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327918"/>
                <a:ext cx="11099705" cy="688137"/>
              </a:xfrm>
              <a:prstGeom prst="rect">
                <a:avLst/>
              </a:prstGeom>
              <a:blipFill rotWithShape="0"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769084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(</a:t>
            </a:r>
            <a:r>
              <a:rPr lang="ja-JP" altLang="en-US" dirty="0" smtClean="0"/>
              <a:t>複素数表現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</a:t>
            </a:r>
            <a:r>
              <a:rPr lang="ja-JP" altLang="en-US" sz="2400" dirty="0" smtClean="0"/>
              <a:t>上式にオイラーの式を代入すると以下のように変形できる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blipFill rotWithShape="0"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は教科書参照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9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下の式</a:t>
            </a:r>
            <a:r>
              <a:rPr kumimoji="1" lang="en-US" altLang="ja-JP" dirty="0" smtClean="0"/>
              <a:t>(1)-(3)</a:t>
            </a:r>
            <a:r>
              <a:rPr kumimoji="1" lang="ja-JP" altLang="en-US" dirty="0" smtClean="0"/>
              <a:t>より，式</a:t>
            </a:r>
            <a:r>
              <a:rPr kumimoji="1" lang="en-US" altLang="ja-JP" dirty="0" smtClean="0"/>
              <a:t>(4)(5)</a:t>
            </a:r>
            <a:r>
              <a:rPr kumimoji="1" lang="ja-JP" altLang="en-US" dirty="0" smtClean="0"/>
              <a:t>を導け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549348" y="1181467"/>
                <a:ext cx="4467570" cy="25627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 smtClean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8" y="1181467"/>
                <a:ext cx="4467570" cy="25627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…(4)</m:t>
                      </m:r>
                    </m:oMath>
                  </m:oMathPara>
                </a14:m>
                <a:endParaRPr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/>
          <p:cNvSpPr/>
          <p:nvPr/>
        </p:nvSpPr>
        <p:spPr>
          <a:xfrm>
            <a:off x="5634420" y="6349809"/>
            <a:ext cx="6413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金谷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先生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教室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3.3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章を参照のこと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4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/>
          <a:lstStyle/>
          <a:p>
            <a:r>
              <a:rPr kumimoji="1" lang="ja-JP" altLang="en-US" dirty="0" smtClean="0"/>
              <a:t>フーリエ変換とは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400" dirty="0" smtClean="0"/>
                  <a:t>時間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kumimoji="1" lang="ja-JP" altLang="en-US" sz="2400" dirty="0" smtClean="0"/>
                  <a:t>関数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400" dirty="0" smtClean="0"/>
                  <a:t> </a:t>
                </a:r>
                <a:r>
                  <a:rPr lang="ja-JP" altLang="en-US" sz="2400" dirty="0" smtClean="0"/>
                  <a:t>を、周波数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ja-JP" altLang="en-US" sz="2400" dirty="0" smtClean="0"/>
                  <a:t>の関数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に変換する</a:t>
                </a:r>
                <a:r>
                  <a:rPr lang="en-US" altLang="ja-JP" sz="24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は複素数関数である（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 smtClean="0"/>
                  <a:t>は実数関数のことが多い）</a:t>
                </a:r>
                <a:endParaRPr lang="en-US" altLang="ja-JP" sz="2400" dirty="0" smtClean="0"/>
              </a:p>
              <a:p>
                <a:r>
                  <a:rPr kumimoji="1" lang="ja-JP" altLang="en-US" sz="2400" dirty="0" smtClean="0"/>
                  <a:t>フーリエ級数展開において </a:t>
                </a:r>
                <a:r>
                  <a:rPr kumimoji="1" lang="en-US" altLang="ja-JP" sz="2400" dirty="0" smtClean="0"/>
                  <a:t>T</a:t>
                </a:r>
                <a:r>
                  <a:rPr lang="ja-JP" altLang="en-US" sz="2400" dirty="0"/>
                  <a:t> 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→ ∞ とすると</a:t>
                </a:r>
                <a:r>
                  <a:rPr lang="ja-JP" altLang="en-US" sz="2400" dirty="0">
                    <a:sym typeface="Wingdings" panose="05000000000000000000" pitchFamily="2" charset="2"/>
                  </a:rPr>
                  <a:t>導出</a:t>
                </a:r>
                <a:r>
                  <a:rPr lang="ja-JP" altLang="en-US" sz="2400" dirty="0" smtClean="0">
                    <a:sym typeface="Wingdings" panose="05000000000000000000" pitchFamily="2" charset="2"/>
                  </a:rPr>
                  <a:t>できる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5297714"/>
                <a:ext cx="11111260" cy="1402201"/>
              </a:xfrm>
              <a:blipFill rotWithShape="0">
                <a:blip r:embed="rId3"/>
                <a:stretch>
                  <a:fillRect l="-713" t="-5652" b="-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42" y="1942988"/>
                  <a:ext cx="4573240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54315" y="2694756"/>
            <a:ext cx="10337799" cy="2428249"/>
            <a:chOff x="693058" y="3060700"/>
            <a:chExt cx="11004365" cy="2584819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11200" y="5041900"/>
              <a:ext cx="48387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6864350" y="5041900"/>
              <a:ext cx="46863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V="1">
              <a:off x="313055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flipV="1">
              <a:off x="9207500" y="3060700"/>
              <a:ext cx="0" cy="24003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/>
            <p:cNvSpPr/>
            <p:nvPr/>
          </p:nvSpPr>
          <p:spPr>
            <a:xfrm>
              <a:off x="693058" y="3842424"/>
              <a:ext cx="4644572" cy="1506007"/>
            </a:xfrm>
            <a:custGeom>
              <a:avLst/>
              <a:gdLst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77590"/>
                <a:gd name="connsiteX1" fmla="*/ 217715 w 4789715"/>
                <a:gd name="connsiteY1" fmla="*/ 1117622 h 1977590"/>
                <a:gd name="connsiteX2" fmla="*/ 478972 w 4789715"/>
                <a:gd name="connsiteY2" fmla="*/ 1291794 h 1977590"/>
                <a:gd name="connsiteX3" fmla="*/ 827315 w 4789715"/>
                <a:gd name="connsiteY3" fmla="*/ 972480 h 1977590"/>
                <a:gd name="connsiteX4" fmla="*/ 1378858 w 4789715"/>
                <a:gd name="connsiteY4" fmla="*/ 22 h 1977590"/>
                <a:gd name="connsiteX5" fmla="*/ 1654629 w 4789715"/>
                <a:gd name="connsiteY5" fmla="*/ 943451 h 1977590"/>
                <a:gd name="connsiteX6" fmla="*/ 1973943 w 4789715"/>
                <a:gd name="connsiteY6" fmla="*/ 957965 h 1977590"/>
                <a:gd name="connsiteX7" fmla="*/ 2481943 w 4789715"/>
                <a:gd name="connsiteY7" fmla="*/ 1959451 h 1977590"/>
                <a:gd name="connsiteX8" fmla="*/ 3018972 w 4789715"/>
                <a:gd name="connsiteY8" fmla="*/ 1582080 h 1977590"/>
                <a:gd name="connsiteX9" fmla="*/ 3149600 w 4789715"/>
                <a:gd name="connsiteY9" fmla="*/ 1306308 h 1977590"/>
                <a:gd name="connsiteX10" fmla="*/ 3643086 w 4789715"/>
                <a:gd name="connsiteY10" fmla="*/ 1915908 h 1977590"/>
                <a:gd name="connsiteX11" fmla="*/ 4078515 w 4789715"/>
                <a:gd name="connsiteY11" fmla="*/ 1422422 h 1977590"/>
                <a:gd name="connsiteX12" fmla="*/ 4644572 w 4789715"/>
                <a:gd name="connsiteY12" fmla="*/ 1190194 h 1977590"/>
                <a:gd name="connsiteX13" fmla="*/ 4789715 w 4789715"/>
                <a:gd name="connsiteY13" fmla="*/ 1524022 h 1977590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644572 w 4789715"/>
                <a:gd name="connsiteY12" fmla="*/ 119019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  <a:gd name="connsiteX0" fmla="*/ 0 w 4789715"/>
                <a:gd name="connsiteY0" fmla="*/ 1422422 h 1980179"/>
                <a:gd name="connsiteX1" fmla="*/ 217715 w 4789715"/>
                <a:gd name="connsiteY1" fmla="*/ 1117622 h 1980179"/>
                <a:gd name="connsiteX2" fmla="*/ 478972 w 4789715"/>
                <a:gd name="connsiteY2" fmla="*/ 1291794 h 1980179"/>
                <a:gd name="connsiteX3" fmla="*/ 827315 w 4789715"/>
                <a:gd name="connsiteY3" fmla="*/ 972480 h 1980179"/>
                <a:gd name="connsiteX4" fmla="*/ 1378858 w 4789715"/>
                <a:gd name="connsiteY4" fmla="*/ 22 h 1980179"/>
                <a:gd name="connsiteX5" fmla="*/ 1654629 w 4789715"/>
                <a:gd name="connsiteY5" fmla="*/ 943451 h 1980179"/>
                <a:gd name="connsiteX6" fmla="*/ 1973943 w 4789715"/>
                <a:gd name="connsiteY6" fmla="*/ 957965 h 1980179"/>
                <a:gd name="connsiteX7" fmla="*/ 2481943 w 4789715"/>
                <a:gd name="connsiteY7" fmla="*/ 1959451 h 1980179"/>
                <a:gd name="connsiteX8" fmla="*/ 2942514 w 4789715"/>
                <a:gd name="connsiteY8" fmla="*/ 1610259 h 1980179"/>
                <a:gd name="connsiteX9" fmla="*/ 3149600 w 4789715"/>
                <a:gd name="connsiteY9" fmla="*/ 1306308 h 1980179"/>
                <a:gd name="connsiteX10" fmla="*/ 3643086 w 4789715"/>
                <a:gd name="connsiteY10" fmla="*/ 1915908 h 1980179"/>
                <a:gd name="connsiteX11" fmla="*/ 4078515 w 4789715"/>
                <a:gd name="connsiteY11" fmla="*/ 1422422 h 1980179"/>
                <a:gd name="connsiteX12" fmla="*/ 4432189 w 4789715"/>
                <a:gd name="connsiteY12" fmla="*/ 1252814 h 1980179"/>
                <a:gd name="connsiteX13" fmla="*/ 4789715 w 4789715"/>
                <a:gd name="connsiteY13" fmla="*/ 1524022 h 198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9715" h="1980179">
                  <a:moveTo>
                    <a:pt x="0" y="1422422"/>
                  </a:moveTo>
                  <a:cubicBezTo>
                    <a:pt x="68943" y="1280907"/>
                    <a:pt x="137886" y="1139393"/>
                    <a:pt x="217715" y="1117622"/>
                  </a:cubicBezTo>
                  <a:cubicBezTo>
                    <a:pt x="297544" y="1095851"/>
                    <a:pt x="377372" y="1315984"/>
                    <a:pt x="478972" y="1291794"/>
                  </a:cubicBezTo>
                  <a:cubicBezTo>
                    <a:pt x="580572" y="1267604"/>
                    <a:pt x="677334" y="1187775"/>
                    <a:pt x="827315" y="972480"/>
                  </a:cubicBezTo>
                  <a:cubicBezTo>
                    <a:pt x="977296" y="757185"/>
                    <a:pt x="1240972" y="4860"/>
                    <a:pt x="1378858" y="22"/>
                  </a:cubicBezTo>
                  <a:cubicBezTo>
                    <a:pt x="1516744" y="-4816"/>
                    <a:pt x="1555448" y="783794"/>
                    <a:pt x="1654629" y="943451"/>
                  </a:cubicBezTo>
                  <a:cubicBezTo>
                    <a:pt x="1753810" y="1103108"/>
                    <a:pt x="1836057" y="788632"/>
                    <a:pt x="1973943" y="957965"/>
                  </a:cubicBezTo>
                  <a:cubicBezTo>
                    <a:pt x="2111829" y="1127298"/>
                    <a:pt x="2320515" y="1850735"/>
                    <a:pt x="2481943" y="1959451"/>
                  </a:cubicBezTo>
                  <a:cubicBezTo>
                    <a:pt x="2643371" y="2068167"/>
                    <a:pt x="2831238" y="1719116"/>
                    <a:pt x="2942514" y="1610259"/>
                  </a:cubicBezTo>
                  <a:cubicBezTo>
                    <a:pt x="3053790" y="1501402"/>
                    <a:pt x="3032838" y="1255367"/>
                    <a:pt x="3149600" y="1306308"/>
                  </a:cubicBezTo>
                  <a:cubicBezTo>
                    <a:pt x="3266362" y="1357249"/>
                    <a:pt x="3488267" y="1896556"/>
                    <a:pt x="3643086" y="1915908"/>
                  </a:cubicBezTo>
                  <a:cubicBezTo>
                    <a:pt x="3797905" y="1935260"/>
                    <a:pt x="3946998" y="1532938"/>
                    <a:pt x="4078515" y="1422422"/>
                  </a:cubicBezTo>
                  <a:cubicBezTo>
                    <a:pt x="4210032" y="1311906"/>
                    <a:pt x="4305162" y="1254667"/>
                    <a:pt x="4432189" y="1252814"/>
                  </a:cubicBezTo>
                  <a:cubicBezTo>
                    <a:pt x="4559216" y="1250961"/>
                    <a:pt x="4776410" y="1365574"/>
                    <a:pt x="4789715" y="1524022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/>
                <p:cNvSpPr/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1" name="正方形/長方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827" y="5060744"/>
                  <a:ext cx="449546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828" y="4958834"/>
                  <a:ext cx="535595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7398703" y="3388360"/>
              <a:ext cx="3573780" cy="1638300"/>
              <a:chOff x="7393940" y="3172460"/>
              <a:chExt cx="3573780" cy="1638300"/>
            </a:xfrm>
          </p:grpSpPr>
          <p:sp>
            <p:nvSpPr>
              <p:cNvPr id="22" name="フリーフォーム 21"/>
              <p:cNvSpPr/>
              <p:nvPr/>
            </p:nvSpPr>
            <p:spPr>
              <a:xfrm flipH="1">
                <a:off x="9199880" y="3172460"/>
                <a:ext cx="17678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リーフォーム 22"/>
              <p:cNvSpPr/>
              <p:nvPr/>
            </p:nvSpPr>
            <p:spPr>
              <a:xfrm>
                <a:off x="7393940" y="3172460"/>
                <a:ext cx="1805940" cy="1638300"/>
              </a:xfrm>
              <a:custGeom>
                <a:avLst/>
                <a:gdLst>
                  <a:gd name="connsiteX0" fmla="*/ 0 w 2591364"/>
                  <a:gd name="connsiteY0" fmla="*/ 5486411 h 5486411"/>
                  <a:gd name="connsiteX1" fmla="*/ 247650 w 2591364"/>
                  <a:gd name="connsiteY1" fmla="*/ 5238761 h 5486411"/>
                  <a:gd name="connsiteX2" fmla="*/ 600075 w 2591364"/>
                  <a:gd name="connsiteY2" fmla="*/ 5419736 h 5486411"/>
                  <a:gd name="connsiteX3" fmla="*/ 847725 w 2591364"/>
                  <a:gd name="connsiteY3" fmla="*/ 5334011 h 5486411"/>
                  <a:gd name="connsiteX4" fmla="*/ 1162050 w 2591364"/>
                  <a:gd name="connsiteY4" fmla="*/ 5448311 h 5486411"/>
                  <a:gd name="connsiteX5" fmla="*/ 1552575 w 2591364"/>
                  <a:gd name="connsiteY5" fmla="*/ 5257811 h 5486411"/>
                  <a:gd name="connsiteX6" fmla="*/ 1847850 w 2591364"/>
                  <a:gd name="connsiteY6" fmla="*/ 4914911 h 5486411"/>
                  <a:gd name="connsiteX7" fmla="*/ 2076450 w 2591364"/>
                  <a:gd name="connsiteY7" fmla="*/ 1743086 h 5486411"/>
                  <a:gd name="connsiteX8" fmla="*/ 2171700 w 2591364"/>
                  <a:gd name="connsiteY8" fmla="*/ 2819411 h 5486411"/>
                  <a:gd name="connsiteX9" fmla="*/ 2343150 w 2591364"/>
                  <a:gd name="connsiteY9" fmla="*/ 11 h 5486411"/>
                  <a:gd name="connsiteX10" fmla="*/ 2514600 w 2591364"/>
                  <a:gd name="connsiteY10" fmla="*/ 2857511 h 5486411"/>
                  <a:gd name="connsiteX11" fmla="*/ 2514600 w 2591364"/>
                  <a:gd name="connsiteY11" fmla="*/ 2857511 h 5486411"/>
                  <a:gd name="connsiteX12" fmla="*/ 2590800 w 2591364"/>
                  <a:gd name="connsiteY12" fmla="*/ 2876561 h 5486411"/>
                  <a:gd name="connsiteX13" fmla="*/ 2543175 w 2591364"/>
                  <a:gd name="connsiteY13" fmla="*/ 2838461 h 5486411"/>
                  <a:gd name="connsiteX0" fmla="*/ 0 w 2596093"/>
                  <a:gd name="connsiteY0" fmla="*/ 5486411 h 5486411"/>
                  <a:gd name="connsiteX1" fmla="*/ 247650 w 2596093"/>
                  <a:gd name="connsiteY1" fmla="*/ 5238761 h 5486411"/>
                  <a:gd name="connsiteX2" fmla="*/ 600075 w 2596093"/>
                  <a:gd name="connsiteY2" fmla="*/ 5419736 h 5486411"/>
                  <a:gd name="connsiteX3" fmla="*/ 847725 w 2596093"/>
                  <a:gd name="connsiteY3" fmla="*/ 5334011 h 5486411"/>
                  <a:gd name="connsiteX4" fmla="*/ 1162050 w 2596093"/>
                  <a:gd name="connsiteY4" fmla="*/ 5448311 h 5486411"/>
                  <a:gd name="connsiteX5" fmla="*/ 1552575 w 2596093"/>
                  <a:gd name="connsiteY5" fmla="*/ 5257811 h 5486411"/>
                  <a:gd name="connsiteX6" fmla="*/ 1847850 w 2596093"/>
                  <a:gd name="connsiteY6" fmla="*/ 4914911 h 5486411"/>
                  <a:gd name="connsiteX7" fmla="*/ 2076450 w 2596093"/>
                  <a:gd name="connsiteY7" fmla="*/ 1743086 h 5486411"/>
                  <a:gd name="connsiteX8" fmla="*/ 2171700 w 2596093"/>
                  <a:gd name="connsiteY8" fmla="*/ 2819411 h 5486411"/>
                  <a:gd name="connsiteX9" fmla="*/ 2343150 w 2596093"/>
                  <a:gd name="connsiteY9" fmla="*/ 11 h 5486411"/>
                  <a:gd name="connsiteX10" fmla="*/ 2514600 w 2596093"/>
                  <a:gd name="connsiteY10" fmla="*/ 2857511 h 5486411"/>
                  <a:gd name="connsiteX11" fmla="*/ 2514600 w 2596093"/>
                  <a:gd name="connsiteY11" fmla="*/ 2857511 h 5486411"/>
                  <a:gd name="connsiteX12" fmla="*/ 2590800 w 2596093"/>
                  <a:gd name="connsiteY12" fmla="*/ 2876561 h 5486411"/>
                  <a:gd name="connsiteX13" fmla="*/ 2584450 w 2596093"/>
                  <a:gd name="connsiteY13" fmla="*/ 2882911 h 5486411"/>
                  <a:gd name="connsiteX14" fmla="*/ 2543175 w 2596093"/>
                  <a:gd name="connsiteY14" fmla="*/ 2838461 h 5486411"/>
                  <a:gd name="connsiteX0" fmla="*/ 0 w 2591171"/>
                  <a:gd name="connsiteY0" fmla="*/ 5486411 h 5486411"/>
                  <a:gd name="connsiteX1" fmla="*/ 247650 w 2591171"/>
                  <a:gd name="connsiteY1" fmla="*/ 5238761 h 5486411"/>
                  <a:gd name="connsiteX2" fmla="*/ 600075 w 2591171"/>
                  <a:gd name="connsiteY2" fmla="*/ 5419736 h 5486411"/>
                  <a:gd name="connsiteX3" fmla="*/ 847725 w 2591171"/>
                  <a:gd name="connsiteY3" fmla="*/ 5334011 h 5486411"/>
                  <a:gd name="connsiteX4" fmla="*/ 1162050 w 2591171"/>
                  <a:gd name="connsiteY4" fmla="*/ 5448311 h 5486411"/>
                  <a:gd name="connsiteX5" fmla="*/ 1552575 w 2591171"/>
                  <a:gd name="connsiteY5" fmla="*/ 5257811 h 5486411"/>
                  <a:gd name="connsiteX6" fmla="*/ 1847850 w 2591171"/>
                  <a:gd name="connsiteY6" fmla="*/ 4914911 h 5486411"/>
                  <a:gd name="connsiteX7" fmla="*/ 2076450 w 2591171"/>
                  <a:gd name="connsiteY7" fmla="*/ 1743086 h 5486411"/>
                  <a:gd name="connsiteX8" fmla="*/ 2171700 w 2591171"/>
                  <a:gd name="connsiteY8" fmla="*/ 2819411 h 5486411"/>
                  <a:gd name="connsiteX9" fmla="*/ 2343150 w 2591171"/>
                  <a:gd name="connsiteY9" fmla="*/ 11 h 5486411"/>
                  <a:gd name="connsiteX10" fmla="*/ 2514600 w 2591171"/>
                  <a:gd name="connsiteY10" fmla="*/ 2857511 h 5486411"/>
                  <a:gd name="connsiteX11" fmla="*/ 2514600 w 2591171"/>
                  <a:gd name="connsiteY11" fmla="*/ 2857511 h 5486411"/>
                  <a:gd name="connsiteX12" fmla="*/ 2590800 w 2591171"/>
                  <a:gd name="connsiteY12" fmla="*/ 2876561 h 5486411"/>
                  <a:gd name="connsiteX13" fmla="*/ 2543175 w 2591171"/>
                  <a:gd name="connsiteY13" fmla="*/ 2838461 h 5486411"/>
                  <a:gd name="connsiteX0" fmla="*/ 0 w 2543175"/>
                  <a:gd name="connsiteY0" fmla="*/ 5486411 h 5486411"/>
                  <a:gd name="connsiteX1" fmla="*/ 247650 w 2543175"/>
                  <a:gd name="connsiteY1" fmla="*/ 5238761 h 5486411"/>
                  <a:gd name="connsiteX2" fmla="*/ 600075 w 2543175"/>
                  <a:gd name="connsiteY2" fmla="*/ 5419736 h 5486411"/>
                  <a:gd name="connsiteX3" fmla="*/ 847725 w 2543175"/>
                  <a:gd name="connsiteY3" fmla="*/ 5334011 h 5486411"/>
                  <a:gd name="connsiteX4" fmla="*/ 1162050 w 2543175"/>
                  <a:gd name="connsiteY4" fmla="*/ 5448311 h 5486411"/>
                  <a:gd name="connsiteX5" fmla="*/ 1552575 w 2543175"/>
                  <a:gd name="connsiteY5" fmla="*/ 5257811 h 5486411"/>
                  <a:gd name="connsiteX6" fmla="*/ 1847850 w 2543175"/>
                  <a:gd name="connsiteY6" fmla="*/ 4914911 h 5486411"/>
                  <a:gd name="connsiteX7" fmla="*/ 2076450 w 2543175"/>
                  <a:gd name="connsiteY7" fmla="*/ 1743086 h 5486411"/>
                  <a:gd name="connsiteX8" fmla="*/ 2171700 w 2543175"/>
                  <a:gd name="connsiteY8" fmla="*/ 2819411 h 5486411"/>
                  <a:gd name="connsiteX9" fmla="*/ 2343150 w 2543175"/>
                  <a:gd name="connsiteY9" fmla="*/ 11 h 5486411"/>
                  <a:gd name="connsiteX10" fmla="*/ 2514600 w 2543175"/>
                  <a:gd name="connsiteY10" fmla="*/ 2857511 h 5486411"/>
                  <a:gd name="connsiteX11" fmla="*/ 2514600 w 2543175"/>
                  <a:gd name="connsiteY11" fmla="*/ 2857511 h 5486411"/>
                  <a:gd name="connsiteX12" fmla="*/ 2543175 w 2543175"/>
                  <a:gd name="connsiteY12" fmla="*/ 283846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11" fmla="*/ 2514600 w 2514600"/>
                  <a:gd name="connsiteY11" fmla="*/ 2857511 h 5486411"/>
                  <a:gd name="connsiteX0" fmla="*/ 0 w 2514600"/>
                  <a:gd name="connsiteY0" fmla="*/ 5486411 h 5486411"/>
                  <a:gd name="connsiteX1" fmla="*/ 247650 w 2514600"/>
                  <a:gd name="connsiteY1" fmla="*/ 5238761 h 5486411"/>
                  <a:gd name="connsiteX2" fmla="*/ 600075 w 2514600"/>
                  <a:gd name="connsiteY2" fmla="*/ 5419736 h 5486411"/>
                  <a:gd name="connsiteX3" fmla="*/ 847725 w 2514600"/>
                  <a:gd name="connsiteY3" fmla="*/ 5334011 h 5486411"/>
                  <a:gd name="connsiteX4" fmla="*/ 1162050 w 2514600"/>
                  <a:gd name="connsiteY4" fmla="*/ 5448311 h 5486411"/>
                  <a:gd name="connsiteX5" fmla="*/ 1552575 w 2514600"/>
                  <a:gd name="connsiteY5" fmla="*/ 5257811 h 5486411"/>
                  <a:gd name="connsiteX6" fmla="*/ 1847850 w 2514600"/>
                  <a:gd name="connsiteY6" fmla="*/ 4914911 h 5486411"/>
                  <a:gd name="connsiteX7" fmla="*/ 2076450 w 2514600"/>
                  <a:gd name="connsiteY7" fmla="*/ 1743086 h 5486411"/>
                  <a:gd name="connsiteX8" fmla="*/ 2171700 w 2514600"/>
                  <a:gd name="connsiteY8" fmla="*/ 2819411 h 5486411"/>
                  <a:gd name="connsiteX9" fmla="*/ 2343150 w 2514600"/>
                  <a:gd name="connsiteY9" fmla="*/ 11 h 5486411"/>
                  <a:gd name="connsiteX10" fmla="*/ 2514600 w 2514600"/>
                  <a:gd name="connsiteY10" fmla="*/ 2857511 h 5486411"/>
                  <a:gd name="connsiteX0" fmla="*/ 0 w 2343150"/>
                  <a:gd name="connsiteY0" fmla="*/ 5486411 h 5486411"/>
                  <a:gd name="connsiteX1" fmla="*/ 247650 w 2343150"/>
                  <a:gd name="connsiteY1" fmla="*/ 5238761 h 5486411"/>
                  <a:gd name="connsiteX2" fmla="*/ 600075 w 2343150"/>
                  <a:gd name="connsiteY2" fmla="*/ 5419736 h 5486411"/>
                  <a:gd name="connsiteX3" fmla="*/ 847725 w 2343150"/>
                  <a:gd name="connsiteY3" fmla="*/ 5334011 h 5486411"/>
                  <a:gd name="connsiteX4" fmla="*/ 1162050 w 2343150"/>
                  <a:gd name="connsiteY4" fmla="*/ 5448311 h 5486411"/>
                  <a:gd name="connsiteX5" fmla="*/ 1552575 w 2343150"/>
                  <a:gd name="connsiteY5" fmla="*/ 5257811 h 5486411"/>
                  <a:gd name="connsiteX6" fmla="*/ 1847850 w 2343150"/>
                  <a:gd name="connsiteY6" fmla="*/ 4914911 h 5486411"/>
                  <a:gd name="connsiteX7" fmla="*/ 2076450 w 2343150"/>
                  <a:gd name="connsiteY7" fmla="*/ 1743086 h 5486411"/>
                  <a:gd name="connsiteX8" fmla="*/ 2171700 w 2343150"/>
                  <a:gd name="connsiteY8" fmla="*/ 2819411 h 5486411"/>
                  <a:gd name="connsiteX9" fmla="*/ 2343150 w 2343150"/>
                  <a:gd name="connsiteY9" fmla="*/ 11 h 548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0" h="5486411">
                    <a:moveTo>
                      <a:pt x="0" y="5486411"/>
                    </a:moveTo>
                    <a:cubicBezTo>
                      <a:pt x="73819" y="5368142"/>
                      <a:pt x="147638" y="5249873"/>
                      <a:pt x="247650" y="5238761"/>
                    </a:cubicBezTo>
                    <a:cubicBezTo>
                      <a:pt x="347662" y="5227649"/>
                      <a:pt x="500063" y="5403861"/>
                      <a:pt x="600075" y="5419736"/>
                    </a:cubicBezTo>
                    <a:cubicBezTo>
                      <a:pt x="700087" y="5435611"/>
                      <a:pt x="754063" y="5329249"/>
                      <a:pt x="847725" y="5334011"/>
                    </a:cubicBezTo>
                    <a:cubicBezTo>
                      <a:pt x="941387" y="5338773"/>
                      <a:pt x="1044575" y="5461011"/>
                      <a:pt x="1162050" y="5448311"/>
                    </a:cubicBezTo>
                    <a:cubicBezTo>
                      <a:pt x="1279525" y="5435611"/>
                      <a:pt x="1438275" y="5346711"/>
                      <a:pt x="1552575" y="5257811"/>
                    </a:cubicBezTo>
                    <a:cubicBezTo>
                      <a:pt x="1666875" y="5168911"/>
                      <a:pt x="1760538" y="5500698"/>
                      <a:pt x="1847850" y="4914911"/>
                    </a:cubicBezTo>
                    <a:cubicBezTo>
                      <a:pt x="1935162" y="4329124"/>
                      <a:pt x="2022475" y="2092336"/>
                      <a:pt x="2076450" y="1743086"/>
                    </a:cubicBezTo>
                    <a:cubicBezTo>
                      <a:pt x="2130425" y="1393836"/>
                      <a:pt x="2127250" y="3109923"/>
                      <a:pt x="2171700" y="2819411"/>
                    </a:cubicBezTo>
                    <a:cubicBezTo>
                      <a:pt x="2216150" y="2528899"/>
                      <a:pt x="2286000" y="-6339"/>
                      <a:pt x="2343150" y="11"/>
                    </a:cubicBezTo>
                  </a:path>
                </a:pathLst>
              </a:custGeom>
              <a:noFill/>
              <a:ln w="317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30" y="3460234"/>
                  <a:ext cx="1028230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27" name="正方形/長方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95" y="3180834"/>
                  <a:ext cx="1190775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11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9150" y="131698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フーリエ変換には，少し異なる複数の定義</a:t>
            </a:r>
            <a:r>
              <a:rPr lang="ja-JP" altLang="en-US" sz="2800" dirty="0" smtClean="0"/>
              <a:t>が存在</a:t>
            </a:r>
            <a:r>
              <a:rPr lang="ja-JP" altLang="en-US" sz="2800" dirty="0"/>
              <a:t>する</a:t>
            </a:r>
            <a:endParaRPr kumimoji="1" lang="ja-JP" altLang="en-US" sz="28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819150" y="906259"/>
            <a:ext cx="10859418" cy="1486482"/>
            <a:chOff x="323205" y="1611309"/>
            <a:chExt cx="10859418" cy="1486482"/>
          </a:xfrm>
        </p:grpSpPr>
        <p:sp>
          <p:nvSpPr>
            <p:cNvPr id="5" name="角丸四角形 4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108258" cy="11548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4573240" cy="11548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819150" y="3086426"/>
            <a:ext cx="10933384" cy="1486482"/>
            <a:chOff x="323205" y="1611309"/>
            <a:chExt cx="10933384" cy="1486482"/>
          </a:xfrm>
        </p:grpSpPr>
        <p:sp>
          <p:nvSpPr>
            <p:cNvPr id="30" name="角丸四角形 29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1" name="正方形/長方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5377754" cy="11548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正方形/長方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05" y="1942988"/>
                  <a:ext cx="5391284" cy="115480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テキスト ボックス 32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19150" y="5266593"/>
            <a:ext cx="10859418" cy="1486482"/>
            <a:chOff x="323205" y="1611309"/>
            <a:chExt cx="10859418" cy="1486482"/>
          </a:xfrm>
        </p:grpSpPr>
        <p:sp>
          <p:nvSpPr>
            <p:cNvPr id="36" name="角丸四角形 35"/>
            <p:cNvSpPr/>
            <p:nvPr/>
          </p:nvSpPr>
          <p:spPr>
            <a:xfrm>
              <a:off x="323205" y="1611309"/>
              <a:ext cx="10859418" cy="148648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32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835" y="1942988"/>
                  <a:ext cx="4930004" cy="11548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𝜋𝜔</m:t>
                                </m:r>
                                <m:r>
                                  <a:rPr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ja-JP" altLang="en-US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08" y="1942988"/>
                  <a:ext cx="4943533" cy="11548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/>
            <p:cNvSpPr txBox="1"/>
            <p:nvPr/>
          </p:nvSpPr>
          <p:spPr>
            <a:xfrm>
              <a:off x="867742" y="1623236"/>
              <a:ext cx="2736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871294" y="1623236"/>
              <a:ext cx="3095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</a:t>
              </a:r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フーリエ変換 </a:t>
              </a:r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6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000" y="278295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2000" dirty="0" smtClean="0"/>
              <a:t>フーリエ変換</a:t>
            </a:r>
            <a:r>
              <a:rPr lang="ja-JP" altLang="en-US" sz="2000" dirty="0" smtClean="0"/>
              <a:t>の導出</a:t>
            </a:r>
            <a:r>
              <a:rPr lang="ja-JP" altLang="en-US" sz="2000" dirty="0"/>
              <a:t>は</a:t>
            </a:r>
            <a:r>
              <a:rPr lang="ja-JP" altLang="en-US" sz="2000" dirty="0" smtClean="0"/>
              <a:t>，</a:t>
            </a:r>
            <a:r>
              <a:rPr lang="en-US" altLang="ja-JP" sz="2000" dirty="0"/>
              <a:t>『</a:t>
            </a:r>
            <a:r>
              <a:rPr lang="ja-JP" altLang="en-US" sz="2000" dirty="0" smtClean="0"/>
              <a:t>金谷</a:t>
            </a:r>
            <a:r>
              <a:rPr lang="ja-JP" altLang="en-US" sz="2000" dirty="0"/>
              <a:t>健一先生これ</a:t>
            </a:r>
            <a:r>
              <a:rPr lang="ja-JP" altLang="en-US" sz="2000" dirty="0" smtClean="0"/>
              <a:t>なら分かる応用数学教室</a:t>
            </a:r>
            <a:r>
              <a:rPr lang="en-US" altLang="ja-JP" sz="2000" dirty="0" smtClean="0"/>
              <a:t>』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3.4</a:t>
            </a:r>
            <a:r>
              <a:rPr lang="ja-JP" altLang="en-US" sz="2000" dirty="0" smtClean="0"/>
              <a:t>章を参照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589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kumimoji="1"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102678" y="22703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800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923219" y="6216134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グラフ縦軸は係数の実部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303757" y="6355282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グラフ縦軸は音圧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フーリエ変換の概要</a:t>
            </a:r>
            <a:endParaRPr kumimoji="1" lang="en-US" altLang="ja-JP" dirty="0" smtClean="0"/>
          </a:p>
          <a:p>
            <a:r>
              <a:rPr lang="ja-JP" altLang="en-US" dirty="0" smtClean="0"/>
              <a:t>フーリエ級数展開とフーリエ変換</a:t>
            </a:r>
            <a:endParaRPr lang="en-US" altLang="ja-JP" dirty="0" smtClean="0"/>
          </a:p>
          <a:p>
            <a:r>
              <a:rPr kumimoji="1" lang="ja-JP" altLang="en-US" b="1" dirty="0" smtClean="0">
                <a:solidFill>
                  <a:srgbClr val="FF0000"/>
                </a:solidFill>
              </a:rPr>
              <a:t>離散フーリエ変換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周波数フィルタ</a:t>
            </a:r>
            <a:r>
              <a:rPr lang="ja-JP" altLang="en-US" b="1" dirty="0">
                <a:solidFill>
                  <a:srgbClr val="FF0000"/>
                </a:solidFill>
              </a:rPr>
              <a:t>リング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3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55686" y="5091277"/>
                <a:ext cx="7456913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86" y="5091277"/>
                <a:ext cx="7456913" cy="1354217"/>
              </a:xfrm>
              <a:prstGeom prst="rect">
                <a:avLst/>
              </a:prstGeom>
              <a:blipFill rotWithShape="0">
                <a:blip r:embed="rId3"/>
                <a:stretch>
                  <a:fillRect l="-1062" t="-3604" r="-245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37244"/>
            <a:ext cx="10912211" cy="3440048"/>
            <a:chOff x="641160" y="1137244"/>
            <a:chExt cx="10912211" cy="3440048"/>
          </a:xfrm>
        </p:grpSpPr>
        <p:sp>
          <p:nvSpPr>
            <p:cNvPr id="14" name="角丸四角形 13"/>
            <p:cNvSpPr/>
            <p:nvPr/>
          </p:nvSpPr>
          <p:spPr>
            <a:xfrm>
              <a:off x="733795" y="1140739"/>
              <a:ext cx="10819576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8297044" y="1149944"/>
                  <a:ext cx="2916696" cy="1304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8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044" y="1149944"/>
                  <a:ext cx="2916696" cy="13042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905916" y="1137244"/>
                  <a:ext cx="3438955" cy="1304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8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8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916" y="1137244"/>
                  <a:ext cx="3438955" cy="130426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848185" y="1520707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23628" y="1520707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080464" cy="1759407"/>
              <a:chOff x="114110" y="2817885"/>
              <a:chExt cx="5080464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0</a:t>
                </a:r>
                <a:endParaRPr lang="ja-JP" alt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0" b="-1710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1</a:t>
                </a:r>
                <a:endParaRPr lang="ja-JP" altLang="en-US" sz="1000" dirty="0"/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/>
                  <a:t>2</a:t>
                </a:r>
                <a:endParaRPr lang="ja-JP" altLang="en-US" sz="1000" dirty="0"/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 smtClean="0"/>
                  <a:t>N-1</a:t>
                </a:r>
                <a:endParaRPr lang="ja-JP" altLang="en-US" sz="700" dirty="0"/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63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69" y="131252"/>
                <a:ext cx="2916696" cy="13042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-1]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回振動する正弦波に対応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4" y="5351383"/>
                <a:ext cx="11117146" cy="1354217"/>
              </a:xfrm>
              <a:prstGeom prst="rect">
                <a:avLst/>
              </a:prstGeom>
              <a:blipFill rotWithShape="0">
                <a:blip r:embed="rId4"/>
                <a:stretch>
                  <a:fillRect l="-713" t="-3604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" name="グループ化 245"/>
          <p:cNvGrpSpPr/>
          <p:nvPr/>
        </p:nvGrpSpPr>
        <p:grpSpPr>
          <a:xfrm>
            <a:off x="1258383" y="1676401"/>
            <a:ext cx="2727122" cy="1546196"/>
            <a:chOff x="3759200" y="711500"/>
            <a:chExt cx="1988458" cy="154619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947900" y="1077894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3759200" y="2025789"/>
              <a:ext cx="19884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949439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3882835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9" y="711500"/>
                  <a:ext cx="58996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5455977" y="853722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39876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4089210" y="199608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5229035" y="2002436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1438728" y="-3085691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13992351" y="-3115188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7" name="グループ化 246"/>
          <p:cNvGrpSpPr/>
          <p:nvPr/>
        </p:nvGrpSpPr>
        <p:grpSpPr>
          <a:xfrm>
            <a:off x="1199389" y="3454400"/>
            <a:ext cx="2732900" cy="1419196"/>
            <a:chOff x="7964129" y="519185"/>
            <a:chExt cx="1992671" cy="1419196"/>
          </a:xfrm>
        </p:grpSpPr>
        <p:grpSp>
          <p:nvGrpSpPr>
            <p:cNvPr id="124" name="グループ化 123"/>
            <p:cNvGrpSpPr/>
            <p:nvPr/>
          </p:nvGrpSpPr>
          <p:grpSpPr>
            <a:xfrm>
              <a:off x="8168172" y="6604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0</a:t>
              </a:r>
              <a:endParaRPr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40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031" y="519185"/>
                  <a:ext cx="832151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5344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 smtClean="0"/>
                <a:t>1</a:t>
              </a:r>
              <a:endParaRPr lang="ja-JP" altLang="en-US" sz="11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167677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/>
                <a:t>2</a:t>
              </a:r>
              <a:endParaRPr lang="ja-JP" altLang="en-US" sz="11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1683121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N-1</a:t>
              </a:r>
              <a:endParaRPr lang="ja-JP" altLang="en-US" sz="900" dirty="0"/>
            </a:p>
          </p:txBody>
        </p:sp>
        <p:cxnSp>
          <p:nvCxnSpPr>
            <p:cNvPr id="139" name="直線矢印コネクタ 138"/>
            <p:cNvCxnSpPr/>
            <p:nvPr/>
          </p:nvCxnSpPr>
          <p:spPr>
            <a:xfrm>
              <a:off x="7964129" y="1706474"/>
              <a:ext cx="19926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グループ化 348"/>
          <p:cNvGrpSpPr/>
          <p:nvPr/>
        </p:nvGrpSpPr>
        <p:grpSpPr>
          <a:xfrm>
            <a:off x="5308223" y="221490"/>
            <a:ext cx="5494767" cy="4502910"/>
            <a:chOff x="5308223" y="221490"/>
            <a:chExt cx="5494767" cy="5499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正方形/長方形 251"/>
                <p:cNvSpPr/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252" name="正方形/長方形 2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423" y="1394958"/>
                  <a:ext cx="1930978" cy="72622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1" name="図 24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3" t="12917" r="11007" b="12464"/>
            <a:stretch/>
          </p:blipFill>
          <p:spPr>
            <a:xfrm>
              <a:off x="8380730" y="1072635"/>
              <a:ext cx="2004060" cy="1380688"/>
            </a:xfrm>
            <a:prstGeom prst="rect">
              <a:avLst/>
            </a:prstGeom>
          </p:spPr>
        </p:pic>
        <p:grpSp>
          <p:nvGrpSpPr>
            <p:cNvPr id="299" name="グループ化 298"/>
            <p:cNvGrpSpPr/>
            <p:nvPr/>
          </p:nvGrpSpPr>
          <p:grpSpPr>
            <a:xfrm>
              <a:off x="8349930" y="1158928"/>
              <a:ext cx="2066187" cy="1192728"/>
              <a:chOff x="7657780" y="3588754"/>
              <a:chExt cx="2066187" cy="1192728"/>
            </a:xfrm>
          </p:grpSpPr>
          <p:sp>
            <p:nvSpPr>
              <p:cNvPr id="258" name="正方形/長方形 257"/>
              <p:cNvSpPr/>
              <p:nvPr/>
            </p:nvSpPr>
            <p:spPr>
              <a:xfrm>
                <a:off x="8100613" y="3588754"/>
                <a:ext cx="147239" cy="5916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7657780" y="4040677"/>
                <a:ext cx="147239" cy="13974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7805391" y="3802626"/>
                <a:ext cx="147239" cy="3777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953002" y="3644547"/>
                <a:ext cx="147239" cy="53587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2" name="正方形/長方形 261"/>
              <p:cNvSpPr/>
              <p:nvPr/>
            </p:nvSpPr>
            <p:spPr>
              <a:xfrm>
                <a:off x="8248224" y="3657566"/>
                <a:ext cx="147239" cy="5228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3" name="正方形/長方形 262"/>
              <p:cNvSpPr/>
              <p:nvPr/>
            </p:nvSpPr>
            <p:spPr>
              <a:xfrm>
                <a:off x="8395835" y="3824944"/>
                <a:ext cx="147239" cy="3554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8543446" y="4053696"/>
                <a:ext cx="147239" cy="126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 flipV="1">
                <a:off x="8691057" y="4180421"/>
                <a:ext cx="147239" cy="1646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 flipV="1">
                <a:off x="8838668" y="4180420"/>
                <a:ext cx="147239" cy="39524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 flipV="1">
                <a:off x="9576728" y="4180420"/>
                <a:ext cx="147239" cy="1423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 flipV="1">
                <a:off x="9429112" y="4180420"/>
                <a:ext cx="147239" cy="36053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 flipV="1">
                <a:off x="9281501" y="4180421"/>
                <a:ext cx="147239" cy="5365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 flipV="1">
                <a:off x="9133890" y="4180420"/>
                <a:ext cx="147239" cy="6010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 flipV="1">
                <a:off x="8986279" y="4180421"/>
                <a:ext cx="147239" cy="55642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250" name="直線矢印コネクタ 249"/>
            <p:cNvCxnSpPr/>
            <p:nvPr/>
          </p:nvCxnSpPr>
          <p:spPr>
            <a:xfrm flipV="1">
              <a:off x="8352041" y="121844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矢印コネクタ 252"/>
            <p:cNvCxnSpPr/>
            <p:nvPr/>
          </p:nvCxnSpPr>
          <p:spPr>
            <a:xfrm flipV="1">
              <a:off x="10418221" y="126307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矢印コネクタ 256"/>
            <p:cNvCxnSpPr/>
            <p:nvPr/>
          </p:nvCxnSpPr>
          <p:spPr>
            <a:xfrm>
              <a:off x="8070090" y="175059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グループ化 345"/>
            <p:cNvGrpSpPr/>
            <p:nvPr/>
          </p:nvGrpSpPr>
          <p:grpSpPr>
            <a:xfrm>
              <a:off x="6311523" y="221490"/>
              <a:ext cx="4491467" cy="877015"/>
              <a:chOff x="5378073" y="221490"/>
              <a:chExt cx="4491467" cy="877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正方形/長方形 276"/>
                  <p:cNvSpPr/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ja-JP" altLang="en-US" sz="2800" dirty="0"/>
                  </a:p>
                </p:txBody>
              </p:sp>
            </mc:Choice>
            <mc:Fallback xmlns="">
              <p:sp>
                <p:nvSpPr>
                  <p:cNvPr id="277" name="正方形/長方形 2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8073" y="271008"/>
                    <a:ext cx="1939249" cy="82749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8" name="グループ化 277"/>
              <p:cNvGrpSpPr/>
              <p:nvPr/>
            </p:nvGrpSpPr>
            <p:grpSpPr>
              <a:xfrm>
                <a:off x="7136640" y="221490"/>
                <a:ext cx="2732900" cy="647820"/>
                <a:chOff x="7377940" y="2914650"/>
                <a:chExt cx="2732900" cy="829472"/>
              </a:xfrm>
            </p:grpSpPr>
            <p:grpSp>
              <p:nvGrpSpPr>
                <p:cNvPr id="280" name="グループ化 279"/>
                <p:cNvGrpSpPr/>
                <p:nvPr/>
              </p:nvGrpSpPr>
              <p:grpSpPr>
                <a:xfrm>
                  <a:off x="7657780" y="3263002"/>
                  <a:ext cx="2066187" cy="333023"/>
                  <a:chOff x="1344399" y="4662753"/>
                  <a:chExt cx="2573724" cy="333023"/>
                </a:xfrm>
                <a:solidFill>
                  <a:schemeClr val="accent1">
                    <a:lumMod val="75000"/>
                  </a:schemeClr>
                </a:solidFill>
              </p:grpSpPr>
              <p:sp>
                <p:nvSpPr>
                  <p:cNvPr id="285" name="正方形/長方形 284"/>
                  <p:cNvSpPr/>
                  <p:nvPr/>
                </p:nvSpPr>
                <p:spPr>
                  <a:xfrm>
                    <a:off x="189600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6" name="正方形/長方形 285"/>
                  <p:cNvSpPr/>
                  <p:nvPr/>
                </p:nvSpPr>
                <p:spPr>
                  <a:xfrm>
                    <a:off x="134439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7" name="正方形/長方形 286"/>
                  <p:cNvSpPr/>
                  <p:nvPr/>
                </p:nvSpPr>
                <p:spPr>
                  <a:xfrm>
                    <a:off x="1528269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8" name="正方形/長方形 287"/>
                  <p:cNvSpPr/>
                  <p:nvPr/>
                </p:nvSpPr>
                <p:spPr>
                  <a:xfrm>
                    <a:off x="1712139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89" name="正方形/長方形 288"/>
                  <p:cNvSpPr/>
                  <p:nvPr/>
                </p:nvSpPr>
                <p:spPr>
                  <a:xfrm>
                    <a:off x="207987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0" name="正方形/長方形 289"/>
                  <p:cNvSpPr/>
                  <p:nvPr/>
                </p:nvSpPr>
                <p:spPr>
                  <a:xfrm>
                    <a:off x="2263749" y="4662754"/>
                    <a:ext cx="183407" cy="333020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1" name="正方形/長方形 290"/>
                  <p:cNvSpPr/>
                  <p:nvPr/>
                </p:nvSpPr>
                <p:spPr>
                  <a:xfrm>
                    <a:off x="2447619" y="4662754"/>
                    <a:ext cx="183407" cy="333022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2" name="正方形/長方形 291"/>
                  <p:cNvSpPr/>
                  <p:nvPr/>
                </p:nvSpPr>
                <p:spPr>
                  <a:xfrm>
                    <a:off x="2631490" y="4662753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3" name="正方形/長方形 292"/>
                  <p:cNvSpPr/>
                  <p:nvPr/>
                </p:nvSpPr>
                <p:spPr>
                  <a:xfrm>
                    <a:off x="2815360" y="4662754"/>
                    <a:ext cx="183407" cy="333019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4" name="正方形/長方形 293"/>
                  <p:cNvSpPr/>
                  <p:nvPr/>
                </p:nvSpPr>
                <p:spPr>
                  <a:xfrm>
                    <a:off x="3734716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5" name="正方形/長方形 294"/>
                  <p:cNvSpPr/>
                  <p:nvPr/>
                </p:nvSpPr>
                <p:spPr>
                  <a:xfrm>
                    <a:off x="3550840" y="4662757"/>
                    <a:ext cx="183407" cy="333014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6" name="正方形/長方形 295"/>
                  <p:cNvSpPr/>
                  <p:nvPr/>
                </p:nvSpPr>
                <p:spPr>
                  <a:xfrm>
                    <a:off x="3366970" y="4662758"/>
                    <a:ext cx="183407" cy="333015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7" name="正方形/長方形 296"/>
                  <p:cNvSpPr/>
                  <p:nvPr/>
                </p:nvSpPr>
                <p:spPr>
                  <a:xfrm>
                    <a:off x="318310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  <p:sp>
                <p:nvSpPr>
                  <p:cNvPr id="298" name="正方形/長方形 297"/>
                  <p:cNvSpPr/>
                  <p:nvPr/>
                </p:nvSpPr>
                <p:spPr>
                  <a:xfrm>
                    <a:off x="2999230" y="4662757"/>
                    <a:ext cx="183407" cy="333017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400"/>
                  </a:p>
                </p:txBody>
              </p:sp>
            </p:grpSp>
            <p:cxnSp>
              <p:nvCxnSpPr>
                <p:cNvPr id="281" name="直線矢印コネクタ 280"/>
                <p:cNvCxnSpPr/>
                <p:nvPr/>
              </p:nvCxnSpPr>
              <p:spPr>
                <a:xfrm flipV="1">
                  <a:off x="7659891" y="2914650"/>
                  <a:ext cx="0" cy="82947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矢印コネクタ 281"/>
                <p:cNvCxnSpPr/>
                <p:nvPr/>
              </p:nvCxnSpPr>
              <p:spPr>
                <a:xfrm flipV="1">
                  <a:off x="9726071" y="2971800"/>
                  <a:ext cx="0" cy="77232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矢印コネクタ 282"/>
                <p:cNvCxnSpPr/>
                <p:nvPr/>
              </p:nvCxnSpPr>
              <p:spPr>
                <a:xfrm>
                  <a:off x="7377940" y="3596023"/>
                  <a:ext cx="27329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0" name="図 2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5" t="11735" r="10676" b="11836"/>
            <a:stretch/>
          </p:blipFill>
          <p:spPr>
            <a:xfrm>
              <a:off x="8388349" y="2474756"/>
              <a:ext cx="2007395" cy="129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正方形/長方形 299"/>
                <p:cNvSpPr/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00" name="正方形/長方形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723" y="2772908"/>
                  <a:ext cx="1939249" cy="72622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2" name="グループ化 301"/>
            <p:cNvGrpSpPr/>
            <p:nvPr/>
          </p:nvGrpSpPr>
          <p:grpSpPr>
            <a:xfrm>
              <a:off x="8349930" y="2591437"/>
              <a:ext cx="2066187" cy="1071562"/>
              <a:chOff x="7657780" y="3643313"/>
              <a:chExt cx="2066187" cy="1071562"/>
            </a:xfrm>
          </p:grpSpPr>
          <p:sp>
            <p:nvSpPr>
              <p:cNvPr id="303" name="正方形/長方形 302"/>
              <p:cNvSpPr/>
              <p:nvPr/>
            </p:nvSpPr>
            <p:spPr>
              <a:xfrm>
                <a:off x="8100613" y="4126706"/>
                <a:ext cx="147239" cy="5371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4" name="正方形/長方形 303"/>
              <p:cNvSpPr/>
              <p:nvPr/>
            </p:nvSpPr>
            <p:spPr>
              <a:xfrm>
                <a:off x="7657780" y="3948113"/>
                <a:ext cx="147239" cy="2323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7805391" y="3645694"/>
                <a:ext cx="147239" cy="53472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7953002" y="3757613"/>
                <a:ext cx="147239" cy="4228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 flipV="1">
                <a:off x="8248224" y="4180421"/>
                <a:ext cx="147239" cy="3749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 flipV="1">
                <a:off x="8395835" y="4180421"/>
                <a:ext cx="147239" cy="5344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09" name="正方形/長方形 308"/>
              <p:cNvSpPr/>
              <p:nvPr/>
            </p:nvSpPr>
            <p:spPr>
              <a:xfrm flipV="1">
                <a:off x="8543446" y="4180422"/>
                <a:ext cx="147239" cy="25108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691057" y="3964781"/>
                <a:ext cx="147239" cy="2156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8838668" y="3643313"/>
                <a:ext cx="147239" cy="53710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 flipV="1">
                <a:off x="9576728" y="4180420"/>
                <a:ext cx="147239" cy="2201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 flipV="1">
                <a:off x="9429112" y="4180419"/>
                <a:ext cx="147239" cy="5225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 flipV="1">
                <a:off x="9281501" y="4180420"/>
                <a:ext cx="147239" cy="39872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133890" y="4119563"/>
                <a:ext cx="147239" cy="6085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8986279" y="3779043"/>
                <a:ext cx="147239" cy="4013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cxnSp>
          <p:nvCxnSpPr>
            <p:cNvPr id="317" name="直線矢印コネクタ 316"/>
            <p:cNvCxnSpPr/>
            <p:nvPr/>
          </p:nvCxnSpPr>
          <p:spPr>
            <a:xfrm flipV="1">
              <a:off x="8352041" y="2596391"/>
              <a:ext cx="0" cy="6478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矢印コネクタ 317"/>
            <p:cNvCxnSpPr/>
            <p:nvPr/>
          </p:nvCxnSpPr>
          <p:spPr>
            <a:xfrm flipV="1">
              <a:off x="10418221" y="2641025"/>
              <a:ext cx="0" cy="60318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矢印コネクタ 318"/>
            <p:cNvCxnSpPr/>
            <p:nvPr/>
          </p:nvCxnSpPr>
          <p:spPr>
            <a:xfrm>
              <a:off x="8070090" y="3128545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正方形/長方形 324"/>
                <p:cNvSpPr/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325" name="正方形/長方形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23" y="4713785"/>
                  <a:ext cx="2948243" cy="72622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7" name="グループ化 346"/>
            <p:cNvGrpSpPr/>
            <p:nvPr/>
          </p:nvGrpSpPr>
          <p:grpSpPr>
            <a:xfrm flipV="1">
              <a:off x="8349930" y="4371538"/>
              <a:ext cx="2068291" cy="1349812"/>
              <a:chOff x="7416480" y="5477312"/>
              <a:chExt cx="2068291" cy="1380688"/>
            </a:xfrm>
          </p:grpSpPr>
          <p:pic>
            <p:nvPicPr>
              <p:cNvPr id="326" name="図 32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3" t="12917" r="11007" b="12464"/>
              <a:stretch/>
            </p:blipFill>
            <p:spPr>
              <a:xfrm>
                <a:off x="7447280" y="5477312"/>
                <a:ext cx="2004060" cy="1380688"/>
              </a:xfrm>
              <a:prstGeom prst="rect">
                <a:avLst/>
              </a:prstGeom>
            </p:spPr>
          </p:pic>
          <p:grpSp>
            <p:nvGrpSpPr>
              <p:cNvPr id="327" name="グループ化 326"/>
              <p:cNvGrpSpPr/>
              <p:nvPr/>
            </p:nvGrpSpPr>
            <p:grpSpPr>
              <a:xfrm>
                <a:off x="7416480" y="5563605"/>
                <a:ext cx="2066187" cy="1192728"/>
                <a:chOff x="7657780" y="3588754"/>
                <a:chExt cx="2066187" cy="1192728"/>
              </a:xfrm>
            </p:grpSpPr>
            <p:sp>
              <p:nvSpPr>
                <p:cNvPr id="332" name="正方形/長方形 331"/>
                <p:cNvSpPr/>
                <p:nvPr/>
              </p:nvSpPr>
              <p:spPr>
                <a:xfrm>
                  <a:off x="8100613" y="3588754"/>
                  <a:ext cx="147239" cy="59166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3" name="正方形/長方形 332"/>
                <p:cNvSpPr/>
                <p:nvPr/>
              </p:nvSpPr>
              <p:spPr>
                <a:xfrm>
                  <a:off x="7657780" y="4040677"/>
                  <a:ext cx="147239" cy="13974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4" name="正方形/長方形 333"/>
                <p:cNvSpPr/>
                <p:nvPr/>
              </p:nvSpPr>
              <p:spPr>
                <a:xfrm>
                  <a:off x="7805391" y="3802626"/>
                  <a:ext cx="147239" cy="3777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5" name="正方形/長方形 334"/>
                <p:cNvSpPr/>
                <p:nvPr/>
              </p:nvSpPr>
              <p:spPr>
                <a:xfrm>
                  <a:off x="7953002" y="3644547"/>
                  <a:ext cx="147239" cy="53587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6" name="正方形/長方形 335"/>
                <p:cNvSpPr/>
                <p:nvPr/>
              </p:nvSpPr>
              <p:spPr>
                <a:xfrm>
                  <a:off x="8248224" y="3657566"/>
                  <a:ext cx="147239" cy="52285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7" name="正方形/長方形 336"/>
                <p:cNvSpPr/>
                <p:nvPr/>
              </p:nvSpPr>
              <p:spPr>
                <a:xfrm>
                  <a:off x="8395835" y="3824944"/>
                  <a:ext cx="147239" cy="35547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8" name="正方形/長方形 337"/>
                <p:cNvSpPr/>
                <p:nvPr/>
              </p:nvSpPr>
              <p:spPr>
                <a:xfrm>
                  <a:off x="8543446" y="4053696"/>
                  <a:ext cx="147239" cy="126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39" name="正方形/長方形 338"/>
                <p:cNvSpPr/>
                <p:nvPr/>
              </p:nvSpPr>
              <p:spPr>
                <a:xfrm flipV="1">
                  <a:off x="8691057" y="4180421"/>
                  <a:ext cx="147239" cy="1646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0" name="正方形/長方形 339"/>
                <p:cNvSpPr/>
                <p:nvPr/>
              </p:nvSpPr>
              <p:spPr>
                <a:xfrm flipV="1">
                  <a:off x="8838668" y="4180420"/>
                  <a:ext cx="147239" cy="39524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1" name="正方形/長方形 340"/>
                <p:cNvSpPr/>
                <p:nvPr/>
              </p:nvSpPr>
              <p:spPr>
                <a:xfrm flipV="1">
                  <a:off x="9576728" y="4180420"/>
                  <a:ext cx="147239" cy="14232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2" name="正方形/長方形 341"/>
                <p:cNvSpPr/>
                <p:nvPr/>
              </p:nvSpPr>
              <p:spPr>
                <a:xfrm flipV="1">
                  <a:off x="9429112" y="4180420"/>
                  <a:ext cx="147239" cy="360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3" name="正方形/長方形 342"/>
                <p:cNvSpPr/>
                <p:nvPr/>
              </p:nvSpPr>
              <p:spPr>
                <a:xfrm flipV="1">
                  <a:off x="9281501" y="4180421"/>
                  <a:ext cx="147239" cy="53658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4" name="正方形/長方形 343"/>
                <p:cNvSpPr/>
                <p:nvPr/>
              </p:nvSpPr>
              <p:spPr>
                <a:xfrm flipV="1">
                  <a:off x="9133890" y="4180420"/>
                  <a:ext cx="147239" cy="60106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  <p:sp>
              <p:nvSpPr>
                <p:cNvPr id="345" name="正方形/長方形 344"/>
                <p:cNvSpPr/>
                <p:nvPr/>
              </p:nvSpPr>
              <p:spPr>
                <a:xfrm flipV="1">
                  <a:off x="8986279" y="4180421"/>
                  <a:ext cx="147239" cy="556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400"/>
                </a:p>
              </p:txBody>
            </p:sp>
          </p:grpSp>
          <p:cxnSp>
            <p:nvCxnSpPr>
              <p:cNvPr id="328" name="直線矢印コネクタ 327"/>
              <p:cNvCxnSpPr/>
              <p:nvPr/>
            </p:nvCxnSpPr>
            <p:spPr>
              <a:xfrm flipV="1">
                <a:off x="7418591" y="5986852"/>
                <a:ext cx="0" cy="6478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線矢印コネクタ 328"/>
              <p:cNvCxnSpPr/>
              <p:nvPr/>
            </p:nvCxnSpPr>
            <p:spPr>
              <a:xfrm flipV="1">
                <a:off x="9484771" y="6031486"/>
                <a:ext cx="0" cy="6031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直線矢印コネクタ 329"/>
            <p:cNvCxnSpPr/>
            <p:nvPr/>
          </p:nvCxnSpPr>
          <p:spPr>
            <a:xfrm>
              <a:off x="8070090" y="5069422"/>
              <a:ext cx="2732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テキスト ボックス 347"/>
            <p:cNvSpPr txBox="1"/>
            <p:nvPr/>
          </p:nvSpPr>
          <p:spPr>
            <a:xfrm rot="5400000">
              <a:off x="7473264" y="376140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ja-JP" sz="4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…</a:t>
              </a:r>
            </a:p>
          </p:txBody>
        </p:sp>
      </p:grpSp>
      <p:sp>
        <p:nvSpPr>
          <p:cNvPr id="350" name="正方形/長方形 349"/>
          <p:cNvSpPr/>
          <p:nvPr/>
        </p:nvSpPr>
        <p:spPr>
          <a:xfrm>
            <a:off x="9699010" y="473023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グラフは全て複素数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0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グループ化 54"/>
          <p:cNvGrpSpPr/>
          <p:nvPr/>
        </p:nvGrpSpPr>
        <p:grpSpPr>
          <a:xfrm>
            <a:off x="4169682" y="2800350"/>
            <a:ext cx="3810000" cy="3810000"/>
            <a:chOff x="7372350" y="2988945"/>
            <a:chExt cx="3810000" cy="3810000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図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図 4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図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図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1" name="正方形/長方形 50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/>
              <a:t>離散フーリエ変換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2D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8" name="正方形/長方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4318555" cy="99213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グループ化 3"/>
          <p:cNvGrpSpPr/>
          <p:nvPr/>
        </p:nvGrpSpPr>
        <p:grpSpPr>
          <a:xfrm>
            <a:off x="972459" y="3356118"/>
            <a:ext cx="2761341" cy="2761464"/>
            <a:chOff x="1645559" y="2789516"/>
            <a:chExt cx="3561120" cy="356127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3973156"/>
              <a:ext cx="1189394" cy="1189394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5161400"/>
              <a:ext cx="1189394" cy="1189394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3973156"/>
              <a:ext cx="1189394" cy="1189394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5161400"/>
              <a:ext cx="1189394" cy="1189394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3973156"/>
              <a:ext cx="1189394" cy="1189394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5161400"/>
              <a:ext cx="1189394" cy="1189394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2789516"/>
              <a:ext cx="1189394" cy="1189394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2789516"/>
              <a:ext cx="1189394" cy="1189394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2789516"/>
              <a:ext cx="1189394" cy="1189394"/>
            </a:xfrm>
            <a:prstGeom prst="rect">
              <a:avLst/>
            </a:prstGeom>
          </p:spPr>
        </p:pic>
      </p:grpSp>
      <p:sp>
        <p:nvSpPr>
          <p:cNvPr id="6" name="左中かっこ 5"/>
          <p:cNvSpPr/>
          <p:nvPr/>
        </p:nvSpPr>
        <p:spPr>
          <a:xfrm>
            <a:off x="81232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78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7827197" y="3978931"/>
                <a:ext cx="3831403" cy="1525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は複素数列（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は画像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実数列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のことが多い）</a:t>
                </a:r>
                <a:r>
                  <a:rPr lang="ja-JP" altLang="en-US" sz="2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ｖ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197" y="3978931"/>
                <a:ext cx="3831403" cy="1525674"/>
              </a:xfrm>
              <a:prstGeom prst="rect">
                <a:avLst/>
              </a:prstGeom>
              <a:blipFill rotWithShape="0">
                <a:blip r:embed="rId6"/>
                <a:stretch>
                  <a:fillRect l="-1749" t="-2800" r="-1431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047676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853328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48897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94243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238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3" y="346761"/>
            <a:ext cx="1364457" cy="13644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96" y="2141817"/>
            <a:ext cx="1371600" cy="136445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は，画像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横に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 rotWithShape="0">
                <a:blip r:embed="rId8"/>
                <a:stretch>
                  <a:fillRect l="-1237" t="-1719" r="-761" b="-57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 smtClean="0">
                    <a:latin typeface="Cambria Math" panose="02040503050406030204" pitchFamily="18" charset="0"/>
                  </a:rPr>
                  <a:t>W=H = 32</a:t>
                </a:r>
                <a:r>
                  <a:rPr lang="ja-JP" altLang="en-US" sz="24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 rotWithShape="0">
                <a:blip r:embed="rId42"/>
                <a:stretch>
                  <a:fillRect l="-3043" t="-61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44213" y="2562337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/>
          <p:nvPr/>
        </p:nvCxnSpPr>
        <p:spPr>
          <a:xfrm>
            <a:off x="909545" y="3536043"/>
            <a:ext cx="165839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番目の画像の係数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 rotWithShape="0">
                <a:blip r:embed="rId47"/>
                <a:stretch>
                  <a:fillRect t="-3175" r="-822" b="-25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実際は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は複素数画像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  <a:blipFill rotWithShape="0">
                <a:blip r:embed="rId48"/>
                <a:stretch>
                  <a:fillRect l="-2103" t="-14286" r="-1636" b="-269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4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離散フーリエ</a:t>
            </a:r>
            <a:r>
              <a:rPr lang="ja-JP" altLang="en-US" dirty="0"/>
              <a:t>変換</a:t>
            </a:r>
            <a:r>
              <a:rPr lang="ja-JP" altLang="en-US" dirty="0" smtClean="0"/>
              <a:t>の計算例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 smtClean="0"/>
              <a:t>N</a:t>
            </a:r>
            <a:r>
              <a:rPr kumimoji="1" lang="en-US" altLang="ja-JP" dirty="0" smtClean="0"/>
              <a:t> = 8 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と</a:t>
            </a:r>
            <a:r>
              <a:rPr lang="ja-JP" altLang="en-US" dirty="0"/>
              <a:t>き</a:t>
            </a:r>
            <a:r>
              <a:rPr kumimoji="1" lang="en-US" altLang="ja-JP" dirty="0" smtClean="0"/>
              <a:t> </a:t>
            </a:r>
          </a:p>
          <a:p>
            <a:pPr marL="0" indent="0">
              <a:buNone/>
            </a:pPr>
            <a:r>
              <a:rPr lang="ja-JP" altLang="en-US" dirty="0" smtClean="0"/>
              <a:t>入力 </a:t>
            </a:r>
            <a:r>
              <a:rPr lang="en-US" altLang="ja-JP" dirty="0" smtClean="0"/>
              <a:t>: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3358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↑複素数</a:t>
            </a:r>
            <a:r>
              <a:rPr lang="ja-JP" altLang="en-US" dirty="0"/>
              <a:t>とかで</a:t>
            </a:r>
            <a:r>
              <a:rPr lang="ja-JP" altLang="en-US" dirty="0" smtClean="0"/>
              <a:t>できて</a:t>
            </a:r>
            <a:endParaRPr lang="en-US" altLang="ja-JP" dirty="0" smtClean="0"/>
          </a:p>
          <a:p>
            <a:r>
              <a:rPr lang="ja-JP" altLang="en-US" dirty="0" smtClean="0"/>
              <a:t>　 ややこしそう</a:t>
            </a:r>
            <a:r>
              <a:rPr lang="ja-JP" altLang="en-US" dirty="0"/>
              <a:t>だ</a:t>
            </a:r>
            <a:r>
              <a:rPr lang="ja-JP" altLang="en-US" dirty="0" smtClean="0"/>
              <a:t>けど</a:t>
            </a:r>
            <a:endParaRPr lang="en-US" altLang="ja-JP" dirty="0" smtClean="0"/>
          </a:p>
          <a:p>
            <a:r>
              <a:rPr lang="ja-JP" altLang="en-US" dirty="0" smtClean="0"/>
              <a:t>    ただ</a:t>
            </a:r>
            <a:r>
              <a:rPr lang="ja-JP" altLang="en-US" dirty="0"/>
              <a:t>の和分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265604" y="5758935"/>
            <a:ext cx="5501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/>
              <a:t>…</a:t>
            </a:r>
            <a:endParaRPr lang="en-US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28665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8661400" y="996950"/>
            <a:ext cx="3810000" cy="3810000"/>
            <a:chOff x="7372350" y="2988945"/>
            <a:chExt cx="3810000" cy="3810000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図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正方形/長方形 25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Shift</a:t>
            </a:r>
            <a:r>
              <a:rPr kumimoji="1" lang="ja-JP" altLang="en-US" dirty="0" smtClean="0"/>
              <a:t>の話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フーリエ変換を実装すると，ピークが端に来る変換結果になる</a:t>
            </a:r>
            <a:endParaRPr kumimoji="1" lang="en-US" altLang="ja-JP" sz="2400" dirty="0" smtClean="0"/>
          </a:p>
          <a:p>
            <a:pPr lvl="1"/>
            <a:r>
              <a:rPr lang="ja-JP" altLang="en-US" sz="2000" b="1" dirty="0" smtClean="0">
                <a:solidFill>
                  <a:srgbClr val="00B050"/>
                </a:solidFill>
              </a:rPr>
              <a:t>上図緑四角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これは間違いじゃない 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低周波成分を中心においたほうが分かりやすいので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上図赤四角</a:t>
            </a:r>
            <a:r>
              <a:rPr lang="ja-JP" altLang="en-US" sz="2000" dirty="0" smtClean="0"/>
              <a:t>の位置を出力することが多い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この</a:t>
            </a:r>
            <a:r>
              <a:rPr lang="en-US" altLang="ja-JP" sz="2000" dirty="0" smtClean="0"/>
              <a:t>shift</a:t>
            </a:r>
            <a:r>
              <a:rPr lang="ja-JP" altLang="en-US" sz="2000" dirty="0" smtClean="0"/>
              <a:t>を行なう関数が用意されていることも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en-US" altLang="ja-JP" sz="2000" dirty="0" err="1" smtClean="0"/>
              <a:t>np.fft.ifftshift</a:t>
            </a:r>
            <a:r>
              <a:rPr lang="en-US" altLang="ja-JP" sz="2000" dirty="0"/>
              <a:t>()</a:t>
            </a:r>
            <a:endParaRPr lang="en-US" altLang="ja-JP" sz="2000" dirty="0" smtClean="0"/>
          </a:p>
          <a:p>
            <a:pPr lvl="1"/>
            <a:endParaRPr kumimoji="1" lang="ja-JP" altLang="en-US" sz="20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290898" y="1064107"/>
            <a:ext cx="3468020" cy="3224675"/>
            <a:chOff x="5011498" y="810107"/>
            <a:chExt cx="3468020" cy="3224675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5718177" y="1273318"/>
              <a:ext cx="2761341" cy="2761464"/>
              <a:chOff x="1645559" y="2789516"/>
              <a:chExt cx="3561120" cy="3561278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2789516"/>
                <a:ext cx="1189394" cy="1189394"/>
              </a:xfrm>
              <a:prstGeom prst="rect">
                <a:avLst/>
              </a:prstGeom>
            </p:spPr>
          </p:pic>
        </p:grpSp>
        <p:sp>
          <p:nvSpPr>
            <p:cNvPr id="14" name="左中かっこ 13"/>
            <p:cNvSpPr/>
            <p:nvPr/>
          </p:nvSpPr>
          <p:spPr>
            <a:xfrm>
              <a:off x="5558042" y="2199345"/>
              <a:ext cx="140175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左中かっこ 14"/>
            <p:cNvSpPr/>
            <p:nvPr/>
          </p:nvSpPr>
          <p:spPr>
            <a:xfrm rot="5400000">
              <a:off x="7049615" y="772861"/>
              <a:ext cx="89141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11498" y="2421192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</a:t>
              </a:r>
              <a:endParaRPr lang="ja-JP" altLang="en-US" sz="2800" b="1" i="1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855267" y="810107"/>
              <a:ext cx="510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/>
                <a:t>W</a:t>
              </a:r>
              <a:endParaRPr lang="ja-JP" altLang="en-US" sz="2800" b="1" i="1" dirty="0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425260" y="1067660"/>
            <a:ext cx="4193465" cy="1490332"/>
            <a:chOff x="114110" y="2771726"/>
            <a:chExt cx="5080464" cy="180556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463" r="-2985" b="-41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7"/>
            <a:ext cx="4282568" cy="1518855"/>
            <a:chOff x="6309232" y="2737170"/>
            <a:chExt cx="5188414" cy="184012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101262" y="2457450"/>
            <a:ext cx="938213" cy="9477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550842" y="2907030"/>
            <a:ext cx="938213" cy="94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3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23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93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95749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828368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896875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45054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66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4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37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323296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737240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811542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772252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9079382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429904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88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3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フーリエ変換と</a:t>
            </a:r>
            <a:r>
              <a:rPr lang="ja-JP" altLang="en-US" dirty="0"/>
              <a:t>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変換後の関数は元信号に含まれる正弦波の量を示す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中央に</a:t>
            </a:r>
            <a:r>
              <a:rPr lang="ja-JP" altLang="en-US" sz="2000" dirty="0"/>
              <a:t>近</a:t>
            </a:r>
            <a:r>
              <a:rPr lang="ja-JP" altLang="en-US" sz="2000" dirty="0" smtClean="0"/>
              <a:t>いほど低周波，外ほどが高周波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中央（最も低周波）は，定数項で直流成分と呼ばれる</a:t>
            </a:r>
            <a:endParaRPr lang="en-US" altLang="ja-JP" sz="2000" dirty="0" smtClean="0"/>
          </a:p>
          <a:p>
            <a:pPr lvl="1"/>
            <a:r>
              <a:rPr lang="ja-JP" altLang="en-US" sz="1600" dirty="0" smtClean="0"/>
              <a:t>直流成分があるので正弦波の組み合わせでも平均値が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でない信号を作れる</a:t>
            </a:r>
            <a:endParaRPr lang="en-US" altLang="ja-JP" sz="1600" dirty="0" smtClean="0"/>
          </a:p>
          <a:p>
            <a:endParaRPr lang="en-US" altLang="ja-JP" sz="20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764394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59608" y="1624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時間</a:t>
                </a:r>
                <a:endPara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下の</a:t>
            </a:r>
            <a:r>
              <a:rPr lang="ja-JP" altLang="en-US" sz="1600" dirty="0"/>
              <a:t>波</a:t>
            </a:r>
            <a:r>
              <a:rPr lang="ja-JP" altLang="en-US" sz="1600" dirty="0" smtClean="0"/>
              <a:t>はイメージ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en-US" altLang="ja-JP" sz="1600" dirty="0"/>
              <a:t>※</a:t>
            </a:r>
            <a:r>
              <a:rPr lang="ja-JP" altLang="en-US" sz="1600" dirty="0" smtClean="0"/>
              <a:t>本来はもっともっと</a:t>
            </a:r>
            <a:r>
              <a:rPr lang="ja-JP" altLang="en-US" sz="1600" dirty="0"/>
              <a:t>細</a:t>
            </a:r>
            <a:r>
              <a:rPr lang="ja-JP" altLang="en-US" sz="1600" dirty="0" smtClean="0"/>
              <a:t>かいです。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まとめ：離散フーリエ変換と周波数フィルタ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" y="2259942"/>
            <a:ext cx="5867877" cy="1861422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7017659" y="2324100"/>
            <a:ext cx="3676130" cy="1695450"/>
            <a:chOff x="7855859" y="2563456"/>
            <a:chExt cx="3634919" cy="167644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859" y="2563456"/>
              <a:ext cx="1676444" cy="1676444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893" y="2563456"/>
              <a:ext cx="1661885" cy="16618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正方形/長方形 8"/>
          <p:cNvSpPr/>
          <p:nvPr/>
        </p:nvSpPr>
        <p:spPr>
          <a:xfrm>
            <a:off x="565903" y="1644134"/>
            <a:ext cx="9701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離散フーリエ変換（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）の実装方法を解説した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5903" y="450163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周波数空間でマスクを掛ける周波数フィルタを紹介した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703784" y="5247105"/>
            <a:ext cx="4573066" cy="1437789"/>
            <a:chOff x="1332434" y="5515429"/>
            <a:chExt cx="5416176" cy="1702866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5082809" y="5515429"/>
              <a:ext cx="1665801" cy="1661885"/>
              <a:chOff x="6835409" y="4639129"/>
              <a:chExt cx="1665801" cy="1661885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9325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7" name="グループ化 16"/>
            <p:cNvGrpSpPr/>
            <p:nvPr/>
          </p:nvGrpSpPr>
          <p:grpSpPr>
            <a:xfrm>
              <a:off x="3224947" y="5515429"/>
              <a:ext cx="1668215" cy="1661885"/>
              <a:chOff x="3209579" y="5536875"/>
              <a:chExt cx="1668215" cy="1661885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0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57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9" name="グループ化 18"/>
            <p:cNvGrpSpPr/>
            <p:nvPr/>
          </p:nvGrpSpPr>
          <p:grpSpPr>
            <a:xfrm>
              <a:off x="1332434" y="5515429"/>
              <a:ext cx="1702866" cy="1702866"/>
              <a:chOff x="6818834" y="983440"/>
              <a:chExt cx="1702866" cy="1702866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1024421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818834" y="983440"/>
                <a:ext cx="1702866" cy="17028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59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音の実時間フーリエ変換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6265495" y="4386686"/>
            <a:ext cx="5157374" cy="89255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Spector Analyzer 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Kataoka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@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立命館大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依存するが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のフーリエ変換は高速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55254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</a:t>
            </a:r>
            <a:r>
              <a:rPr lang="en-US" altLang="ja-JP" dirty="0"/>
              <a:t>/</a:t>
            </a:r>
            <a:r>
              <a:rPr kumimoji="1" lang="ja-JP" altLang="en-US" dirty="0" smtClean="0"/>
              <a:t>空間の関数</a:t>
            </a:r>
            <a:r>
              <a:rPr lang="ja-JP" altLang="en-US" dirty="0" smtClean="0"/>
              <a:t>を</a:t>
            </a:r>
            <a:r>
              <a:rPr lang="ja-JP" altLang="en-US" dirty="0"/>
              <a:t>、横軸</a:t>
            </a:r>
            <a:r>
              <a:rPr kumimoji="1" lang="ja-JP" altLang="en-US" dirty="0" smtClean="0"/>
              <a:t>が周波数の関数に変換する手法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2424222"/>
            <a:ext cx="3110023" cy="31100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71" y="2435097"/>
            <a:ext cx="3099149" cy="3099149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93801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59232" y="5534245"/>
            <a:ext cx="4285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画素は特定周波数の大きさを示す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479943" y="1398741"/>
            <a:ext cx="7052248" cy="2756990"/>
            <a:chOff x="-725388" y="1492408"/>
            <a:chExt cx="8846367" cy="345837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600" y="1492408"/>
              <a:ext cx="3458379" cy="345837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388" y="1494721"/>
              <a:ext cx="3454762" cy="3454763"/>
            </a:xfrm>
            <a:prstGeom prst="rect">
              <a:avLst/>
            </a:prstGeom>
          </p:spPr>
        </p:pic>
        <p:sp>
          <p:nvSpPr>
            <p:cNvPr id="7" name="右矢印 6"/>
            <p:cNvSpPr/>
            <p:nvPr/>
          </p:nvSpPr>
          <p:spPr>
            <a:xfrm>
              <a:off x="2941890" y="3061071"/>
              <a:ext cx="1629675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889545" y="2256557"/>
              <a:ext cx="1518566" cy="887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555272"/>
            <a:ext cx="4832906" cy="215032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変換後の画像の画素は元信号に含まれる正弦波の量を示す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</a:t>
            </a:r>
            <a:r>
              <a:rPr lang="ja-JP" altLang="en-US" sz="2000" dirty="0"/>
              <a:t>付近</a:t>
            </a:r>
            <a:r>
              <a:rPr lang="ja-JP" altLang="en-US" sz="2000" dirty="0" smtClean="0"/>
              <a:t>が低周波，外側が高周波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中央画素は，定数項（直流成分）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04485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6271172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437860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2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307063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04485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104485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271172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6437860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6271172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437860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2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4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282285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6456116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9362379" y="5561649"/>
            <a:ext cx="2829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この</a:t>
            </a:r>
            <a:r>
              <a:rPr lang="ja-JP" altLang="en-US" dirty="0"/>
              <a:t>図</a:t>
            </a:r>
            <a:r>
              <a:rPr lang="ja-JP" altLang="en-US" dirty="0" smtClean="0"/>
              <a:t>は</a:t>
            </a:r>
            <a:r>
              <a:rPr lang="ja-JP" altLang="en-US" dirty="0"/>
              <a:t>イメージ</a:t>
            </a:r>
            <a:r>
              <a:rPr lang="ja-JP" altLang="en-US" dirty="0" smtClean="0"/>
              <a:t>です</a:t>
            </a:r>
            <a:endParaRPr lang="en-US" altLang="ja-JP" dirty="0" smtClean="0"/>
          </a:p>
          <a:p>
            <a:r>
              <a:rPr lang="ja-JP" altLang="en-US" dirty="0"/>
              <a:t>本来</a:t>
            </a:r>
            <a:r>
              <a:rPr lang="ja-JP" altLang="en-US" dirty="0" smtClean="0"/>
              <a:t>は現画像と同サイズで</a:t>
            </a:r>
            <a:endParaRPr lang="en-US" altLang="ja-JP" dirty="0" smtClean="0"/>
          </a:p>
          <a:p>
            <a:r>
              <a:rPr lang="ja-JP" altLang="en-US" dirty="0" smtClean="0"/>
              <a:t>もっと細かいです</a:t>
            </a:r>
            <a:endParaRPr lang="ja-JP" altLang="en-US" dirty="0"/>
          </a:p>
        </p:txBody>
      </p:sp>
      <p:sp>
        <p:nvSpPr>
          <p:cNvPr id="237" name="正方形/長方形 236"/>
          <p:cNvSpPr/>
          <p:nvPr/>
        </p:nvSpPr>
        <p:spPr>
          <a:xfrm>
            <a:off x="477877" y="6190734"/>
            <a:ext cx="7372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任意</a:t>
            </a:r>
            <a:r>
              <a:rPr lang="ja-JP" altLang="en-US" sz="2800" b="1" dirty="0">
                <a:solidFill>
                  <a:srgbClr val="C00000"/>
                </a:solidFill>
              </a:rPr>
              <a:t>の画像はし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ましま画像の和で</a:t>
            </a:r>
            <a:r>
              <a:rPr lang="ja-JP" altLang="en-US" sz="2800" b="1" dirty="0">
                <a:solidFill>
                  <a:srgbClr val="C00000"/>
                </a:solidFill>
              </a:rPr>
              <a:t>表現できる</a:t>
            </a:r>
            <a:endParaRPr lang="en-US" altLang="ja-JP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1053738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FourierPaint.py</a:t>
            </a:r>
          </a:p>
          <a:p>
            <a:pPr marL="0" indent="0">
              <a:buNone/>
            </a:pPr>
            <a:r>
              <a:rPr lang="en-US" altLang="ja-JP" dirty="0"/>
              <a:t>FourierImg.py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余談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ノイズ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ノイズ（雑音）には，それが含む周波数の分布に応じて特定の名前が付いたものがある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3001108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3009900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3018691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753072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7569</TotalTime>
  <Words>1770</Words>
  <Application>Microsoft Office PowerPoint</Application>
  <PresentationFormat>ワイド画面</PresentationFormat>
  <Paragraphs>565</Paragraphs>
  <Slides>40</Slides>
  <Notes>20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8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デジタルメディア処理2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Contents</vt:lpstr>
      <vt:lpstr>オイラーの式</vt:lpstr>
      <vt:lpstr>PowerPoint プレゼンテーション</vt:lpstr>
      <vt:lpstr>フーリエ級数</vt:lpstr>
      <vt:lpstr>フーリエ級数</vt:lpstr>
      <vt:lpstr>フーリエ級数</vt:lpstr>
      <vt:lpstr>フーリエ級数(複素数表記)</vt:lpstr>
      <vt:lpstr>フーリエ級数(複素数表記)</vt:lpstr>
      <vt:lpstr>フーリエ級数(複素数表記)</vt:lpstr>
      <vt:lpstr>フーリエ級数(複素数表記)</vt:lpstr>
      <vt:lpstr>まとめ: フーリエ級数展開</vt:lpstr>
      <vt:lpstr>PowerPoint プレゼンテーション</vt:lpstr>
      <vt:lpstr>フーリエ変換とは</vt:lpstr>
      <vt:lpstr>フーリエ変換には，少し異なる複数の定義が存在する</vt:lpstr>
      <vt:lpstr>フーリエ変換の導出は，『金谷健一先生これなら分かる応用数学教室』の3.4章を参照</vt:lpstr>
      <vt:lpstr>Contents</vt:lpstr>
      <vt:lpstr>離散フーリエ変換（1D）</vt:lpstr>
      <vt:lpstr>PowerPoint プレゼンテーション</vt:lpstr>
      <vt:lpstr>離散フーリエ変換（2D）</vt:lpstr>
      <vt:lpstr>PowerPoint プレゼンテーション</vt:lpstr>
      <vt:lpstr>離散フーリエ変換の計算例</vt:lpstr>
      <vt:lpstr>Shiftの話</vt:lpstr>
      <vt:lpstr>周波数フィルタリング（音）</vt:lpstr>
      <vt:lpstr>周波数フィルタリング（画像）</vt:lpstr>
      <vt:lpstr>周波数フィルタリング（画像）</vt:lpstr>
      <vt:lpstr>まとめ：離散フーリエ変換と周波数フィルタ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242</cp:revision>
  <dcterms:created xsi:type="dcterms:W3CDTF">2017-01-19T02:23:36Z</dcterms:created>
  <dcterms:modified xsi:type="dcterms:W3CDTF">2017-06-07T05:00:58Z</dcterms:modified>
</cp:coreProperties>
</file>